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notesMasterIdLst>
    <p:notesMasterId r:id="rId36"/>
  </p:notesMasterIdLst>
  <p:handoutMasterIdLst>
    <p:handoutMasterId r:id="rId37"/>
  </p:handoutMasterIdLst>
  <p:sldIdLst>
    <p:sldId id="256" r:id="rId2"/>
    <p:sldId id="314" r:id="rId3"/>
    <p:sldId id="315" r:id="rId4"/>
    <p:sldId id="257" r:id="rId5"/>
    <p:sldId id="258" r:id="rId6"/>
    <p:sldId id="288" r:id="rId7"/>
    <p:sldId id="277" r:id="rId8"/>
    <p:sldId id="276" r:id="rId9"/>
    <p:sldId id="260" r:id="rId10"/>
    <p:sldId id="261" r:id="rId11"/>
    <p:sldId id="262" r:id="rId12"/>
    <p:sldId id="303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305" r:id="rId22"/>
    <p:sldId id="306" r:id="rId23"/>
    <p:sldId id="307" r:id="rId24"/>
    <p:sldId id="308" r:id="rId25"/>
    <p:sldId id="309" r:id="rId26"/>
    <p:sldId id="316" r:id="rId27"/>
    <p:sldId id="317" r:id="rId28"/>
    <p:sldId id="319" r:id="rId29"/>
    <p:sldId id="310" r:id="rId30"/>
    <p:sldId id="311" r:id="rId31"/>
    <p:sldId id="312" r:id="rId32"/>
    <p:sldId id="313" r:id="rId33"/>
    <p:sldId id="318" r:id="rId34"/>
    <p:sldId id="302" r:id="rId35"/>
  </p:sldIdLst>
  <p:sldSz cx="9144000" cy="6858000" type="screen4x3"/>
  <p:notesSz cx="6761163" cy="9942513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C4D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191" autoAdjust="0"/>
    <p:restoredTop sz="94660"/>
  </p:normalViewPr>
  <p:slideViewPr>
    <p:cSldViewPr>
      <p:cViewPr varScale="1">
        <p:scale>
          <a:sx n="66" d="100"/>
          <a:sy n="66" d="100"/>
        </p:scale>
        <p:origin x="-14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F0AB4C-DB84-46F1-BEE4-60EB12608475}" type="doc">
      <dgm:prSet loTypeId="urn:microsoft.com/office/officeart/2005/8/layout/process4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pPr rtl="1"/>
          <a:endParaRPr lang="ar-SA"/>
        </a:p>
      </dgm:t>
    </dgm:pt>
    <dgm:pt modelId="{B3359914-CDD3-4C75-AC26-E857A39442E7}">
      <dgm:prSet phldrT="[Text]"/>
      <dgm:spPr/>
      <dgm:t>
        <a:bodyPr/>
        <a:lstStyle/>
        <a:p>
          <a:pPr rtl="1"/>
          <a:r>
            <a:rPr lang="en-US" b="1"/>
            <a:t>1st line of treatment</a:t>
          </a:r>
          <a:endParaRPr lang="ar-SA" b="1"/>
        </a:p>
      </dgm:t>
    </dgm:pt>
    <dgm:pt modelId="{4721131F-7308-4FBB-B355-6C909CA395EF}" type="parTrans" cxnId="{230D951A-19F2-4CF4-B192-75E05AAD292B}">
      <dgm:prSet/>
      <dgm:spPr/>
      <dgm:t>
        <a:bodyPr/>
        <a:lstStyle/>
        <a:p>
          <a:pPr rtl="1"/>
          <a:endParaRPr lang="ar-SA"/>
        </a:p>
      </dgm:t>
    </dgm:pt>
    <dgm:pt modelId="{8C22B696-A62E-4656-AF74-91413B353FE7}" type="sibTrans" cxnId="{230D951A-19F2-4CF4-B192-75E05AAD292B}">
      <dgm:prSet/>
      <dgm:spPr/>
      <dgm:t>
        <a:bodyPr/>
        <a:lstStyle/>
        <a:p>
          <a:pPr rtl="1"/>
          <a:endParaRPr lang="ar-SA"/>
        </a:p>
      </dgm:t>
    </dgm:pt>
    <dgm:pt modelId="{C63CA785-1393-4156-9C5A-8A8041F2961D}">
      <dgm:prSet phldrT="[Text]" custT="1"/>
      <dgm:spPr>
        <a:solidFill>
          <a:srgbClr val="F6C4DE">
            <a:alpha val="89804"/>
          </a:srgbClr>
        </a:solidFill>
      </dgm:spPr>
      <dgm:t>
        <a:bodyPr/>
        <a:lstStyle/>
        <a:p>
          <a:pPr rtl="1"/>
          <a:r>
            <a:rPr lang="en-US" sz="6600" b="1"/>
            <a:t>SSRI</a:t>
          </a:r>
          <a:endParaRPr lang="ar-SA" sz="6600" b="1"/>
        </a:p>
      </dgm:t>
    </dgm:pt>
    <dgm:pt modelId="{1D4A9AC2-5D85-4D9F-B77E-3F92C134CF74}" type="parTrans" cxnId="{9B5DF38D-E8B2-49F1-964A-A826A0C438A9}">
      <dgm:prSet/>
      <dgm:spPr/>
      <dgm:t>
        <a:bodyPr/>
        <a:lstStyle/>
        <a:p>
          <a:pPr rtl="1"/>
          <a:endParaRPr lang="ar-SA"/>
        </a:p>
      </dgm:t>
    </dgm:pt>
    <dgm:pt modelId="{11217F1B-A744-4FDB-8A40-7C023E0B0881}" type="sibTrans" cxnId="{9B5DF38D-E8B2-49F1-964A-A826A0C438A9}">
      <dgm:prSet/>
      <dgm:spPr/>
      <dgm:t>
        <a:bodyPr/>
        <a:lstStyle/>
        <a:p>
          <a:pPr rtl="1"/>
          <a:endParaRPr lang="ar-SA"/>
        </a:p>
      </dgm:t>
    </dgm:pt>
    <dgm:pt modelId="{81CB0239-C8EA-4CF5-8A7B-A57A00380E4F}">
      <dgm:prSet phldrT="[Text]"/>
      <dgm:spPr/>
      <dgm:t>
        <a:bodyPr/>
        <a:lstStyle/>
        <a:p>
          <a:pPr rtl="1"/>
          <a:r>
            <a:rPr lang="en-US" b="1"/>
            <a:t>2nd line of treatment</a:t>
          </a:r>
          <a:endParaRPr lang="ar-SA" b="1"/>
        </a:p>
      </dgm:t>
    </dgm:pt>
    <dgm:pt modelId="{512250F5-3335-45E1-A480-DACC1C35AF0E}" type="parTrans" cxnId="{BCF6CB8B-9502-4F08-92EF-06327E429B97}">
      <dgm:prSet/>
      <dgm:spPr/>
      <dgm:t>
        <a:bodyPr/>
        <a:lstStyle/>
        <a:p>
          <a:pPr rtl="1"/>
          <a:endParaRPr lang="ar-SA"/>
        </a:p>
      </dgm:t>
    </dgm:pt>
    <dgm:pt modelId="{FD669FE8-ED89-4B98-9473-BF23A3B9D381}" type="sibTrans" cxnId="{BCF6CB8B-9502-4F08-92EF-06327E429B97}">
      <dgm:prSet/>
      <dgm:spPr/>
      <dgm:t>
        <a:bodyPr/>
        <a:lstStyle/>
        <a:p>
          <a:pPr rtl="1"/>
          <a:endParaRPr lang="ar-SA"/>
        </a:p>
      </dgm:t>
    </dgm:pt>
    <dgm:pt modelId="{27A44E8D-4D58-4CA0-AB1E-4F8BA6007AC6}">
      <dgm:prSet phldrT="[Text]" custT="1"/>
      <dgm:spPr>
        <a:solidFill>
          <a:srgbClr val="FFFF00">
            <a:alpha val="90000"/>
          </a:srgbClr>
        </a:solidFill>
      </dgm:spPr>
      <dgm:t>
        <a:bodyPr/>
        <a:lstStyle/>
        <a:p>
          <a:pPr rtl="1"/>
          <a:r>
            <a:rPr lang="en-US" sz="2800" b="1" dirty="0" err="1" smtClean="0"/>
            <a:t>Clomipramine</a:t>
          </a:r>
          <a:endParaRPr lang="ar-SA" sz="1600" b="1" dirty="0"/>
        </a:p>
      </dgm:t>
    </dgm:pt>
    <dgm:pt modelId="{664DB720-2935-4C4B-881B-A893B71EAFCF}" type="parTrans" cxnId="{0052A258-B0E7-4488-8417-1E97CEA15717}">
      <dgm:prSet/>
      <dgm:spPr/>
      <dgm:t>
        <a:bodyPr/>
        <a:lstStyle/>
        <a:p>
          <a:pPr rtl="1"/>
          <a:endParaRPr lang="ar-SA"/>
        </a:p>
      </dgm:t>
    </dgm:pt>
    <dgm:pt modelId="{F2F064BC-79BE-4EE7-A377-41C4D19D3674}" type="sibTrans" cxnId="{0052A258-B0E7-4488-8417-1E97CEA15717}">
      <dgm:prSet/>
      <dgm:spPr/>
      <dgm:t>
        <a:bodyPr/>
        <a:lstStyle/>
        <a:p>
          <a:pPr rtl="1"/>
          <a:endParaRPr lang="ar-SA"/>
        </a:p>
      </dgm:t>
    </dgm:pt>
    <dgm:pt modelId="{580655F5-F450-4B06-B0E5-AB6F4C12A796}">
      <dgm:prSet phldrT="[Text]" custT="1"/>
      <dgm:spPr>
        <a:solidFill>
          <a:schemeClr val="accent2">
            <a:alpha val="90000"/>
          </a:schemeClr>
        </a:solidFill>
      </dgm:spPr>
      <dgm:t>
        <a:bodyPr/>
        <a:lstStyle/>
        <a:p>
          <a:pPr rtl="1"/>
          <a:r>
            <a:rPr lang="en-US" sz="2400" b="1" dirty="0" smtClean="0"/>
            <a:t>SNRI</a:t>
          </a:r>
          <a:endParaRPr lang="ar-SA" sz="1800" b="1" dirty="0"/>
        </a:p>
      </dgm:t>
    </dgm:pt>
    <dgm:pt modelId="{FFA23324-18C2-4770-9227-0A7FCA699E6B}" type="parTrans" cxnId="{30D67BF3-9BDD-449C-BDD1-837199477272}">
      <dgm:prSet/>
      <dgm:spPr/>
      <dgm:t>
        <a:bodyPr/>
        <a:lstStyle/>
        <a:p>
          <a:pPr rtl="1"/>
          <a:endParaRPr lang="ar-SA"/>
        </a:p>
      </dgm:t>
    </dgm:pt>
    <dgm:pt modelId="{926BAA74-E9B4-4D51-9F3C-31063CAEED82}" type="sibTrans" cxnId="{30D67BF3-9BDD-449C-BDD1-837199477272}">
      <dgm:prSet/>
      <dgm:spPr/>
      <dgm:t>
        <a:bodyPr/>
        <a:lstStyle/>
        <a:p>
          <a:pPr rtl="1"/>
          <a:endParaRPr lang="ar-SA"/>
        </a:p>
      </dgm:t>
    </dgm:pt>
    <dgm:pt modelId="{735DCB8C-D874-420A-93FF-653AE0C6AFAC}" type="pres">
      <dgm:prSet presAssocID="{E4F0AB4C-DB84-46F1-BEE4-60EB1260847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0B426C58-9320-4624-A713-ADADA0C72D71}" type="pres">
      <dgm:prSet presAssocID="{81CB0239-C8EA-4CF5-8A7B-A57A00380E4F}" presName="boxAndChildren" presStyleCnt="0"/>
      <dgm:spPr/>
    </dgm:pt>
    <dgm:pt modelId="{E5EEA6B8-7660-4E4D-A124-7B95DD45636F}" type="pres">
      <dgm:prSet presAssocID="{81CB0239-C8EA-4CF5-8A7B-A57A00380E4F}" presName="parentTextBox" presStyleLbl="node1" presStyleIdx="0" presStyleCnt="2"/>
      <dgm:spPr/>
      <dgm:t>
        <a:bodyPr/>
        <a:lstStyle/>
        <a:p>
          <a:pPr rtl="1"/>
          <a:endParaRPr lang="ar-EG"/>
        </a:p>
      </dgm:t>
    </dgm:pt>
    <dgm:pt modelId="{9AFEDD78-DB0A-44C2-9E45-BC0092938FBF}" type="pres">
      <dgm:prSet presAssocID="{81CB0239-C8EA-4CF5-8A7B-A57A00380E4F}" presName="entireBox" presStyleLbl="node1" presStyleIdx="0" presStyleCnt="2"/>
      <dgm:spPr/>
      <dgm:t>
        <a:bodyPr/>
        <a:lstStyle/>
        <a:p>
          <a:pPr rtl="1"/>
          <a:endParaRPr lang="ar-EG"/>
        </a:p>
      </dgm:t>
    </dgm:pt>
    <dgm:pt modelId="{3BDD2C7B-F5BE-4255-98DB-F52B54E60236}" type="pres">
      <dgm:prSet presAssocID="{81CB0239-C8EA-4CF5-8A7B-A57A00380E4F}" presName="descendantBox" presStyleCnt="0"/>
      <dgm:spPr/>
    </dgm:pt>
    <dgm:pt modelId="{59C71E56-73DC-4DE0-AB5B-3324BE46FB51}" type="pres">
      <dgm:prSet presAssocID="{27A44E8D-4D58-4CA0-AB1E-4F8BA6007AC6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6E72F308-806F-41A4-A550-D0B2F51EDE67}" type="pres">
      <dgm:prSet presAssocID="{580655F5-F450-4B06-B0E5-AB6F4C12A796}" presName="childTextBox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7F623DBE-4292-4D7D-8950-A29FE1443A57}" type="pres">
      <dgm:prSet presAssocID="{8C22B696-A62E-4656-AF74-91413B353FE7}" presName="sp" presStyleCnt="0"/>
      <dgm:spPr/>
      <dgm:t>
        <a:bodyPr/>
        <a:lstStyle/>
        <a:p>
          <a:pPr rtl="1"/>
          <a:endParaRPr lang="ar-EG"/>
        </a:p>
      </dgm:t>
    </dgm:pt>
    <dgm:pt modelId="{F86D3D02-5523-4D24-8CBA-275E19A2D876}" type="pres">
      <dgm:prSet presAssocID="{B3359914-CDD3-4C75-AC26-E857A39442E7}" presName="arrowAndChildren" presStyleCnt="0"/>
      <dgm:spPr/>
      <dgm:t>
        <a:bodyPr/>
        <a:lstStyle/>
        <a:p>
          <a:pPr rtl="1"/>
          <a:endParaRPr lang="ar-EG"/>
        </a:p>
      </dgm:t>
    </dgm:pt>
    <dgm:pt modelId="{742F642E-BBF1-457B-B9F3-8166ADA65BE8}" type="pres">
      <dgm:prSet presAssocID="{B3359914-CDD3-4C75-AC26-E857A39442E7}" presName="parentTextArrow" presStyleLbl="node1" presStyleIdx="0" presStyleCnt="2"/>
      <dgm:spPr/>
      <dgm:t>
        <a:bodyPr/>
        <a:lstStyle/>
        <a:p>
          <a:pPr rtl="1"/>
          <a:endParaRPr lang="ar-SA"/>
        </a:p>
      </dgm:t>
    </dgm:pt>
    <dgm:pt modelId="{6E860C03-DDE2-4790-9B7F-578E6ADA4F88}" type="pres">
      <dgm:prSet presAssocID="{B3359914-CDD3-4C75-AC26-E857A39442E7}" presName="arrow" presStyleLbl="node1" presStyleIdx="1" presStyleCnt="2"/>
      <dgm:spPr/>
      <dgm:t>
        <a:bodyPr/>
        <a:lstStyle/>
        <a:p>
          <a:pPr rtl="1"/>
          <a:endParaRPr lang="ar-SA"/>
        </a:p>
      </dgm:t>
    </dgm:pt>
    <dgm:pt modelId="{27C26FF5-AF19-4624-B293-49966821C18C}" type="pres">
      <dgm:prSet presAssocID="{B3359914-CDD3-4C75-AC26-E857A39442E7}" presName="descendantArrow" presStyleCnt="0"/>
      <dgm:spPr/>
      <dgm:t>
        <a:bodyPr/>
        <a:lstStyle/>
        <a:p>
          <a:pPr rtl="1"/>
          <a:endParaRPr lang="ar-EG"/>
        </a:p>
      </dgm:t>
    </dgm:pt>
    <dgm:pt modelId="{CC999EF9-3173-4512-98AE-1FDCC6729864}" type="pres">
      <dgm:prSet presAssocID="{C63CA785-1393-4156-9C5A-8A8041F2961D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F6B27000-49F1-43FF-9206-69018697A844}" type="presOf" srcId="{C63CA785-1393-4156-9C5A-8A8041F2961D}" destId="{CC999EF9-3173-4512-98AE-1FDCC6729864}" srcOrd="0" destOrd="0" presId="urn:microsoft.com/office/officeart/2005/8/layout/process4"/>
    <dgm:cxn modelId="{0052A258-B0E7-4488-8417-1E97CEA15717}" srcId="{81CB0239-C8EA-4CF5-8A7B-A57A00380E4F}" destId="{27A44E8D-4D58-4CA0-AB1E-4F8BA6007AC6}" srcOrd="0" destOrd="0" parTransId="{664DB720-2935-4C4B-881B-A893B71EAFCF}" sibTransId="{F2F064BC-79BE-4EE7-A377-41C4D19D3674}"/>
    <dgm:cxn modelId="{9B5DF38D-E8B2-49F1-964A-A826A0C438A9}" srcId="{B3359914-CDD3-4C75-AC26-E857A39442E7}" destId="{C63CA785-1393-4156-9C5A-8A8041F2961D}" srcOrd="0" destOrd="0" parTransId="{1D4A9AC2-5D85-4D9F-B77E-3F92C134CF74}" sibTransId="{11217F1B-A744-4FDB-8A40-7C023E0B0881}"/>
    <dgm:cxn modelId="{F4CCA40D-5B64-47D2-BDB5-CC9521B446EA}" type="presOf" srcId="{580655F5-F450-4B06-B0E5-AB6F4C12A796}" destId="{6E72F308-806F-41A4-A550-D0B2F51EDE67}" srcOrd="0" destOrd="0" presId="urn:microsoft.com/office/officeart/2005/8/layout/process4"/>
    <dgm:cxn modelId="{0067362E-D1E9-4491-A1FC-96A11A535AA7}" type="presOf" srcId="{81CB0239-C8EA-4CF5-8A7B-A57A00380E4F}" destId="{E5EEA6B8-7660-4E4D-A124-7B95DD45636F}" srcOrd="0" destOrd="0" presId="urn:microsoft.com/office/officeart/2005/8/layout/process4"/>
    <dgm:cxn modelId="{F064647F-9598-4130-B5CA-4903CC5B5A06}" type="presOf" srcId="{27A44E8D-4D58-4CA0-AB1E-4F8BA6007AC6}" destId="{59C71E56-73DC-4DE0-AB5B-3324BE46FB51}" srcOrd="0" destOrd="0" presId="urn:microsoft.com/office/officeart/2005/8/layout/process4"/>
    <dgm:cxn modelId="{BCF6CB8B-9502-4F08-92EF-06327E429B97}" srcId="{E4F0AB4C-DB84-46F1-BEE4-60EB12608475}" destId="{81CB0239-C8EA-4CF5-8A7B-A57A00380E4F}" srcOrd="1" destOrd="0" parTransId="{512250F5-3335-45E1-A480-DACC1C35AF0E}" sibTransId="{FD669FE8-ED89-4B98-9473-BF23A3B9D381}"/>
    <dgm:cxn modelId="{0D342CD2-8E87-4C67-9066-CBA26CFC6512}" type="presOf" srcId="{E4F0AB4C-DB84-46F1-BEE4-60EB12608475}" destId="{735DCB8C-D874-420A-93FF-653AE0C6AFAC}" srcOrd="0" destOrd="0" presId="urn:microsoft.com/office/officeart/2005/8/layout/process4"/>
    <dgm:cxn modelId="{9ED3B629-4E78-4FB7-808D-3BD9C4F367DC}" type="presOf" srcId="{81CB0239-C8EA-4CF5-8A7B-A57A00380E4F}" destId="{9AFEDD78-DB0A-44C2-9E45-BC0092938FBF}" srcOrd="1" destOrd="0" presId="urn:microsoft.com/office/officeart/2005/8/layout/process4"/>
    <dgm:cxn modelId="{30D67BF3-9BDD-449C-BDD1-837199477272}" srcId="{81CB0239-C8EA-4CF5-8A7B-A57A00380E4F}" destId="{580655F5-F450-4B06-B0E5-AB6F4C12A796}" srcOrd="1" destOrd="0" parTransId="{FFA23324-18C2-4770-9227-0A7FCA699E6B}" sibTransId="{926BAA74-E9B4-4D51-9F3C-31063CAEED82}"/>
    <dgm:cxn modelId="{230D951A-19F2-4CF4-B192-75E05AAD292B}" srcId="{E4F0AB4C-DB84-46F1-BEE4-60EB12608475}" destId="{B3359914-CDD3-4C75-AC26-E857A39442E7}" srcOrd="0" destOrd="0" parTransId="{4721131F-7308-4FBB-B355-6C909CA395EF}" sibTransId="{8C22B696-A62E-4656-AF74-91413B353FE7}"/>
    <dgm:cxn modelId="{0DF21040-EA68-41A3-A780-0D90E76005B9}" type="presOf" srcId="{B3359914-CDD3-4C75-AC26-E857A39442E7}" destId="{6E860C03-DDE2-4790-9B7F-578E6ADA4F88}" srcOrd="1" destOrd="0" presId="urn:microsoft.com/office/officeart/2005/8/layout/process4"/>
    <dgm:cxn modelId="{87A6271F-3344-4D7C-8CBF-200E338D80CA}" type="presOf" srcId="{B3359914-CDD3-4C75-AC26-E857A39442E7}" destId="{742F642E-BBF1-457B-B9F3-8166ADA65BE8}" srcOrd="0" destOrd="0" presId="urn:microsoft.com/office/officeart/2005/8/layout/process4"/>
    <dgm:cxn modelId="{6298B6B5-1AED-4303-8CCE-C98E06DF7180}" type="presParOf" srcId="{735DCB8C-D874-420A-93FF-653AE0C6AFAC}" destId="{0B426C58-9320-4624-A713-ADADA0C72D71}" srcOrd="0" destOrd="0" presId="urn:microsoft.com/office/officeart/2005/8/layout/process4"/>
    <dgm:cxn modelId="{7A8BD681-5236-46DE-A111-0B6713310F08}" type="presParOf" srcId="{0B426C58-9320-4624-A713-ADADA0C72D71}" destId="{E5EEA6B8-7660-4E4D-A124-7B95DD45636F}" srcOrd="0" destOrd="0" presId="urn:microsoft.com/office/officeart/2005/8/layout/process4"/>
    <dgm:cxn modelId="{B6648F34-F5CD-4C19-835E-1864101B0414}" type="presParOf" srcId="{0B426C58-9320-4624-A713-ADADA0C72D71}" destId="{9AFEDD78-DB0A-44C2-9E45-BC0092938FBF}" srcOrd="1" destOrd="0" presId="urn:microsoft.com/office/officeart/2005/8/layout/process4"/>
    <dgm:cxn modelId="{92E949AE-C860-47A9-BF79-515D01A52D68}" type="presParOf" srcId="{0B426C58-9320-4624-A713-ADADA0C72D71}" destId="{3BDD2C7B-F5BE-4255-98DB-F52B54E60236}" srcOrd="2" destOrd="0" presId="urn:microsoft.com/office/officeart/2005/8/layout/process4"/>
    <dgm:cxn modelId="{0A0E3CFA-E78D-4620-9CC4-3E220BE3665A}" type="presParOf" srcId="{3BDD2C7B-F5BE-4255-98DB-F52B54E60236}" destId="{59C71E56-73DC-4DE0-AB5B-3324BE46FB51}" srcOrd="0" destOrd="0" presId="urn:microsoft.com/office/officeart/2005/8/layout/process4"/>
    <dgm:cxn modelId="{D641C51D-C12A-44AE-A44E-F0AAA043358C}" type="presParOf" srcId="{3BDD2C7B-F5BE-4255-98DB-F52B54E60236}" destId="{6E72F308-806F-41A4-A550-D0B2F51EDE67}" srcOrd="1" destOrd="0" presId="urn:microsoft.com/office/officeart/2005/8/layout/process4"/>
    <dgm:cxn modelId="{59F4BDA4-8813-478C-9D91-8270C0C3721F}" type="presParOf" srcId="{735DCB8C-D874-420A-93FF-653AE0C6AFAC}" destId="{7F623DBE-4292-4D7D-8950-A29FE1443A57}" srcOrd="1" destOrd="0" presId="urn:microsoft.com/office/officeart/2005/8/layout/process4"/>
    <dgm:cxn modelId="{BE2B56D6-36B9-4659-92F7-FF2A22640A5E}" type="presParOf" srcId="{735DCB8C-D874-420A-93FF-653AE0C6AFAC}" destId="{F86D3D02-5523-4D24-8CBA-275E19A2D876}" srcOrd="2" destOrd="0" presId="urn:microsoft.com/office/officeart/2005/8/layout/process4"/>
    <dgm:cxn modelId="{DC1354E3-9CAB-40F9-AC14-03F78953B32D}" type="presParOf" srcId="{F86D3D02-5523-4D24-8CBA-275E19A2D876}" destId="{742F642E-BBF1-457B-B9F3-8166ADA65BE8}" srcOrd="0" destOrd="0" presId="urn:microsoft.com/office/officeart/2005/8/layout/process4"/>
    <dgm:cxn modelId="{F6E09D03-F55D-4B22-BBB9-D251A5A9EF05}" type="presParOf" srcId="{F86D3D02-5523-4D24-8CBA-275E19A2D876}" destId="{6E860C03-DDE2-4790-9B7F-578E6ADA4F88}" srcOrd="1" destOrd="0" presId="urn:microsoft.com/office/officeart/2005/8/layout/process4"/>
    <dgm:cxn modelId="{15A350C4-447A-4012-8EB1-4DBCD68351D9}" type="presParOf" srcId="{F86D3D02-5523-4D24-8CBA-275E19A2D876}" destId="{27C26FF5-AF19-4624-B293-49966821C18C}" srcOrd="2" destOrd="0" presId="urn:microsoft.com/office/officeart/2005/8/layout/process4"/>
    <dgm:cxn modelId="{4B069EF2-AE05-47A9-8470-E545443EA5AD}" type="presParOf" srcId="{27C26FF5-AF19-4624-B293-49966821C18C}" destId="{CC999EF9-3173-4512-98AE-1FDCC6729864}" srcOrd="0" destOrd="0" presId="urn:microsoft.com/office/officeart/2005/8/layout/process4"/>
  </dgm:cxnLst>
  <dgm:bg/>
  <dgm:whole>
    <a:ln>
      <a:solidFill>
        <a:schemeClr val="accent2">
          <a:lumMod val="75000"/>
        </a:schemeClr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FEDD78-DB0A-44C2-9E45-BC0092938FBF}">
      <dsp:nvSpPr>
        <dsp:cNvPr id="0" name=""/>
        <dsp:cNvSpPr/>
      </dsp:nvSpPr>
      <dsp:spPr>
        <a:xfrm>
          <a:off x="0" y="3837378"/>
          <a:ext cx="8501122" cy="251773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8488" tIns="348488" rIns="348488" bIns="348488" numCol="1" spcCol="1270" anchor="ctr" anchorCtr="0">
          <a:noAutofit/>
        </a:bodyPr>
        <a:lstStyle/>
        <a:p>
          <a:pPr lvl="0" algn="ctr" defTabSz="2178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900" b="1" kern="1200"/>
            <a:t>2nd line of treatment</a:t>
          </a:r>
          <a:endParaRPr lang="ar-SA" sz="4900" b="1" kern="1200"/>
        </a:p>
      </dsp:txBody>
      <dsp:txXfrm>
        <a:off x="0" y="3837378"/>
        <a:ext cx="8501122" cy="1359577"/>
      </dsp:txXfrm>
    </dsp:sp>
    <dsp:sp modelId="{59C71E56-73DC-4DE0-AB5B-3324BE46FB51}">
      <dsp:nvSpPr>
        <dsp:cNvPr id="0" name=""/>
        <dsp:cNvSpPr/>
      </dsp:nvSpPr>
      <dsp:spPr>
        <a:xfrm>
          <a:off x="0" y="5146601"/>
          <a:ext cx="4250561" cy="1158158"/>
        </a:xfrm>
        <a:prstGeom prst="rect">
          <a:avLst/>
        </a:prstGeom>
        <a:solidFill>
          <a:srgbClr val="FFFF00">
            <a:alpha val="9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/>
            <a:t>Clomipramine</a:t>
          </a:r>
          <a:endParaRPr lang="ar-SA" sz="1600" b="1" kern="1200" dirty="0"/>
        </a:p>
      </dsp:txBody>
      <dsp:txXfrm>
        <a:off x="0" y="5146601"/>
        <a:ext cx="4250561" cy="1158158"/>
      </dsp:txXfrm>
    </dsp:sp>
    <dsp:sp modelId="{6E72F308-806F-41A4-A550-D0B2F51EDE67}">
      <dsp:nvSpPr>
        <dsp:cNvPr id="0" name=""/>
        <dsp:cNvSpPr/>
      </dsp:nvSpPr>
      <dsp:spPr>
        <a:xfrm>
          <a:off x="4250561" y="5146601"/>
          <a:ext cx="4250561" cy="1158158"/>
        </a:xfrm>
        <a:prstGeom prst="rect">
          <a:avLst/>
        </a:prstGeom>
        <a:solidFill>
          <a:schemeClr val="accent2"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SNRI</a:t>
          </a:r>
          <a:endParaRPr lang="ar-SA" sz="1800" b="1" kern="1200" dirty="0"/>
        </a:p>
      </dsp:txBody>
      <dsp:txXfrm>
        <a:off x="4250561" y="5146601"/>
        <a:ext cx="4250561" cy="1158158"/>
      </dsp:txXfrm>
    </dsp:sp>
    <dsp:sp modelId="{6E860C03-DDE2-4790-9B7F-578E6ADA4F88}">
      <dsp:nvSpPr>
        <dsp:cNvPr id="0" name=""/>
        <dsp:cNvSpPr/>
      </dsp:nvSpPr>
      <dsp:spPr>
        <a:xfrm rot="10800000">
          <a:off x="0" y="2866"/>
          <a:ext cx="8501122" cy="3872278"/>
        </a:xfrm>
        <a:prstGeom prst="upArrowCallout">
          <a:avLst/>
        </a:prstGeom>
        <a:solidFill>
          <a:schemeClr val="accent2">
            <a:hueOff val="2746340"/>
            <a:satOff val="-48808"/>
            <a:lumOff val="1569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8488" tIns="348488" rIns="348488" bIns="348488" numCol="1" spcCol="1270" anchor="ctr" anchorCtr="0">
          <a:noAutofit/>
        </a:bodyPr>
        <a:lstStyle/>
        <a:p>
          <a:pPr lvl="0" algn="ctr" defTabSz="2178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900" b="1" kern="1200"/>
            <a:t>1st line of treatment</a:t>
          </a:r>
          <a:endParaRPr lang="ar-SA" sz="4900" b="1" kern="1200"/>
        </a:p>
      </dsp:txBody>
      <dsp:txXfrm>
        <a:off x="0" y="2866"/>
        <a:ext cx="8501122" cy="1359169"/>
      </dsp:txXfrm>
    </dsp:sp>
    <dsp:sp modelId="{CC999EF9-3173-4512-98AE-1FDCC6729864}">
      <dsp:nvSpPr>
        <dsp:cNvPr id="0" name=""/>
        <dsp:cNvSpPr/>
      </dsp:nvSpPr>
      <dsp:spPr>
        <a:xfrm>
          <a:off x="0" y="1362036"/>
          <a:ext cx="8501122" cy="1157811"/>
        </a:xfrm>
        <a:prstGeom prst="rect">
          <a:avLst/>
        </a:prstGeom>
        <a:solidFill>
          <a:srgbClr val="F6C4DE">
            <a:alpha val="89804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9392" tIns="83820" rIns="469392" bIns="83820" numCol="1" spcCol="1270" anchor="ctr" anchorCtr="0">
          <a:noAutofit/>
        </a:bodyPr>
        <a:lstStyle/>
        <a:p>
          <a:pPr lvl="0" algn="ctr" defTabSz="2933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600" b="1" kern="1200"/>
            <a:t>SSRI</a:t>
          </a:r>
          <a:endParaRPr lang="ar-SA" sz="6600" b="1" kern="1200"/>
        </a:p>
      </dsp:txBody>
      <dsp:txXfrm>
        <a:off x="0" y="1362036"/>
        <a:ext cx="8501122" cy="11578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31326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66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333748D-FE1B-4D6D-BED5-4481FC8BE326}" type="datetimeFigureOut">
              <a:rPr lang="ar-EG" smtClean="0"/>
              <a:pPr/>
              <a:t>20/09/1439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31326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66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13F5332-825C-4C0B-8D00-AC69256A67AC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31326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66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4D68026-62B6-4814-A234-26A01454F315}" type="datetimeFigureOut">
              <a:rPr lang="ar-EG" smtClean="0"/>
              <a:pPr/>
              <a:t>20/09/1439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31326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66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53DC787-9A56-4F10-B5E6-8C4AA1C02B70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DC787-9A56-4F10-B5E6-8C4AA1C02B70}" type="slidenum">
              <a:rPr lang="ar-EG" smtClean="0"/>
              <a:pPr/>
              <a:t>16</a:t>
            </a:fld>
            <a:endParaRPr lang="ar-E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CAE6E93-E8EE-4FE2-B3B5-768EACD8B542}" type="datetimeFigureOut">
              <a:rPr lang="ar-EG" smtClean="0"/>
              <a:pPr/>
              <a:t>20/09/1439</a:t>
            </a:fld>
            <a:endParaRPr lang="ar-EG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ar-EG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42D910E-9226-480A-91AE-7D94563277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heck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6E93-E8EE-4FE2-B3B5-768EACD8B542}" type="datetimeFigureOut">
              <a:rPr lang="ar-EG" smtClean="0"/>
              <a:pPr/>
              <a:t>20/09/1439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D910E-9226-480A-91AE-7D94563277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 spd="slow">
    <p:check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CAE6E93-E8EE-4FE2-B3B5-768EACD8B542}" type="datetimeFigureOut">
              <a:rPr lang="ar-EG" smtClean="0"/>
              <a:pPr/>
              <a:t>20/09/1439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ar-EG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42D910E-9226-480A-91AE-7D94563277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heck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6E93-E8EE-4FE2-B3B5-768EACD8B542}" type="datetimeFigureOut">
              <a:rPr lang="ar-EG" smtClean="0"/>
              <a:pPr/>
              <a:t>20/09/1439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2D910E-9226-480A-91AE-7D9456327779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check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6E93-E8EE-4FE2-B3B5-768EACD8B542}" type="datetimeFigureOut">
              <a:rPr lang="ar-EG" smtClean="0"/>
              <a:pPr/>
              <a:t>20/09/1439</a:t>
            </a:fld>
            <a:endParaRPr lang="ar-EG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42D910E-9226-480A-91AE-7D9456327779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heck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CAE6E93-E8EE-4FE2-B3B5-768EACD8B542}" type="datetimeFigureOut">
              <a:rPr lang="ar-EG" smtClean="0"/>
              <a:pPr/>
              <a:t>20/09/1439</a:t>
            </a:fld>
            <a:endParaRPr lang="ar-EG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42D910E-9226-480A-91AE-7D9456327779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EG"/>
          </a:p>
        </p:txBody>
      </p:sp>
    </p:spTree>
  </p:cSld>
  <p:clrMapOvr>
    <a:masterClrMapping/>
  </p:clrMapOvr>
  <p:transition spd="slow">
    <p:check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CAE6E93-E8EE-4FE2-B3B5-768EACD8B542}" type="datetimeFigureOut">
              <a:rPr lang="ar-EG" smtClean="0"/>
              <a:pPr/>
              <a:t>20/09/1439</a:t>
            </a:fld>
            <a:endParaRPr lang="ar-EG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42D910E-9226-480A-91AE-7D9456327779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EG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slow">
    <p:check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6E93-E8EE-4FE2-B3B5-768EACD8B542}" type="datetimeFigureOut">
              <a:rPr lang="ar-EG" smtClean="0"/>
              <a:pPr/>
              <a:t>20/09/1439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2D910E-9226-480A-91AE-7D94563277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 spd="slow">
    <p:check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6E93-E8EE-4FE2-B3B5-768EACD8B542}" type="datetimeFigureOut">
              <a:rPr lang="ar-EG" smtClean="0"/>
              <a:pPr/>
              <a:t>20/09/1439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42D910E-9226-480A-91AE-7D94563277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 spd="slow">
    <p:check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6E93-E8EE-4FE2-B3B5-768EACD8B542}" type="datetimeFigureOut">
              <a:rPr lang="ar-EG" smtClean="0"/>
              <a:pPr/>
              <a:t>20/09/1439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2D910E-9226-480A-91AE-7D9456327779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check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CAE6E93-E8EE-4FE2-B3B5-768EACD8B542}" type="datetimeFigureOut">
              <a:rPr lang="ar-EG" smtClean="0"/>
              <a:pPr/>
              <a:t>20/09/1439</a:t>
            </a:fld>
            <a:endParaRPr lang="ar-EG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42D910E-9226-480A-91AE-7D9456327779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heck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AE6E93-E8EE-4FE2-B3B5-768EACD8B542}" type="datetimeFigureOut">
              <a:rPr lang="ar-EG" smtClean="0"/>
              <a:pPr/>
              <a:t>20/09/1439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EG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42D910E-9226-480A-91AE-7D9456327779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checker/>
  </p:transition>
  <p:txStyles>
    <p:titleStyle>
      <a:lvl1pPr algn="l" rtl="1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r" rtl="1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rtl="1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r" rtl="1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r" rtl="1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r" rtl="1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rtl="1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r" rtl="1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r" rtl="1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857628"/>
          </a:xfrm>
        </p:spPr>
        <p:txBody>
          <a:bodyPr>
            <a:normAutofit/>
          </a:bodyPr>
          <a:lstStyle/>
          <a:p>
            <a:pPr algn="ctr" rtl="0"/>
            <a:r>
              <a:rPr lang="en-US" b="1" dirty="0" smtClean="0"/>
              <a:t>Obsessive-Compulsive  and related Disorder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ar-EG" dirty="0" smtClean="0"/>
              <a:t> 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4000504"/>
            <a:ext cx="7406640" cy="1214446"/>
          </a:xfrm>
        </p:spPr>
        <p:txBody>
          <a:bodyPr/>
          <a:lstStyle/>
          <a:p>
            <a:r>
              <a:rPr lang="en-US" dirty="0" smtClean="0"/>
              <a:t>Prepared by Dr/</a:t>
            </a:r>
            <a:r>
              <a:rPr lang="en-US" dirty="0" err="1" smtClean="0"/>
              <a:t>Hanan</a:t>
            </a:r>
            <a:r>
              <a:rPr lang="en-US" dirty="0" smtClean="0"/>
              <a:t> </a:t>
            </a:r>
            <a:r>
              <a:rPr lang="en-US" dirty="0" err="1" smtClean="0"/>
              <a:t>yousif</a:t>
            </a:r>
            <a:r>
              <a:rPr lang="en-US" dirty="0" smtClean="0"/>
              <a:t> </a:t>
            </a:r>
            <a:r>
              <a:rPr lang="en-US" dirty="0" err="1" smtClean="0"/>
              <a:t>Aly</a:t>
            </a:r>
            <a:endParaRPr lang="ar-EG" dirty="0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b="1" dirty="0" smtClean="0"/>
              <a:t>ETIOLOGY: Biological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70000" lnSpcReduction="20000"/>
          </a:bodyPr>
          <a:lstStyle/>
          <a:p>
            <a:pPr lvl="0" algn="just" rtl="0">
              <a:lnSpc>
                <a:spcPct val="200000"/>
              </a:lnSpc>
            </a:pPr>
            <a:r>
              <a:rPr lang="en-US" b="1" u="sng" dirty="0" err="1" smtClean="0"/>
              <a:t>Neuroimmunology</a:t>
            </a:r>
            <a:endParaRPr lang="en-US" dirty="0" smtClean="0"/>
          </a:p>
          <a:p>
            <a:pPr lvl="0" algn="just" rtl="0"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/>
              <a:t>Some interest exists in a positive link between streptococcal infection and OCD. </a:t>
            </a:r>
            <a:r>
              <a:rPr lang="en-US" b="1" dirty="0" smtClean="0"/>
              <a:t>(PANDS……..&gt;&gt;pediatric autoimmune neuropsychiatric disorder associated with  streptococcal infections)</a:t>
            </a:r>
          </a:p>
          <a:p>
            <a:pPr lvl="0" algn="just" rtl="0">
              <a:lnSpc>
                <a:spcPct val="200000"/>
              </a:lnSpc>
              <a:buNone/>
            </a:pPr>
            <a:endParaRPr lang="en-US" dirty="0" smtClean="0"/>
          </a:p>
          <a:p>
            <a:pPr lvl="0" algn="just" rtl="0"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/>
              <a:t>Group </a:t>
            </a:r>
            <a:r>
              <a:rPr lang="en-US" b="1" dirty="0" smtClean="0"/>
              <a:t>A </a:t>
            </a:r>
            <a:r>
              <a:rPr lang="ar-SA" b="1" dirty="0" smtClean="0"/>
              <a:t>  </a:t>
            </a:r>
            <a:r>
              <a:rPr lang="en-US" b="1" dirty="0" smtClean="0"/>
              <a:t>β -  hemolytic streptococcal infectio</a:t>
            </a:r>
            <a:r>
              <a:rPr lang="en-US" dirty="0" smtClean="0"/>
              <a:t>n can cause rheumatic fever, and approximately 10 to 30 percent of the patients  show obsessive-compulsive symptoms.</a:t>
            </a:r>
          </a:p>
          <a:p>
            <a:pPr algn="l" rtl="0">
              <a:buNone/>
            </a:pPr>
            <a:r>
              <a:rPr lang="en-US" dirty="0" smtClean="0"/>
              <a:t> 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766048" cy="1271574"/>
          </a:xfrm>
        </p:spPr>
        <p:txBody>
          <a:bodyPr>
            <a:normAutofit fontScale="90000"/>
          </a:bodyPr>
          <a:lstStyle/>
          <a:p>
            <a:pPr lvl="0" rtl="0"/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b="1" u="sng" dirty="0" smtClean="0"/>
              <a:t>2- Psychological theories:</a:t>
            </a:r>
            <a:r>
              <a:rPr lang="en-US" dirty="0" smtClean="0"/>
              <a:t/>
            </a:r>
            <a:br>
              <a:rPr lang="en-US" dirty="0" smtClean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643998" cy="4972072"/>
          </a:xfrm>
        </p:spPr>
        <p:txBody>
          <a:bodyPr>
            <a:normAutofit fontScale="92500"/>
          </a:bodyPr>
          <a:lstStyle/>
          <a:p>
            <a:pPr algn="l" rtl="0"/>
            <a:r>
              <a:rPr lang="en-US" sz="4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Behavioral theory:</a:t>
            </a:r>
          </a:p>
          <a:p>
            <a:pPr lvl="0" algn="just" rtl="0">
              <a:lnSpc>
                <a:spcPct val="200000"/>
              </a:lnSpc>
              <a:buFont typeface="Wingdings" pitchFamily="2" charset="2"/>
              <a:buChar char="Ø"/>
            </a:pPr>
            <a:r>
              <a:rPr lang="en-US" b="1" dirty="0" smtClean="0"/>
              <a:t>The learning ( conditioning model) of OCD </a:t>
            </a:r>
            <a:r>
              <a:rPr lang="en-US" dirty="0" smtClean="0"/>
              <a:t>is based up on the two  - factors theory of fear which proposes that obsessional anxiety is acquired </a:t>
            </a:r>
            <a:r>
              <a:rPr lang="en-US" b="1" dirty="0" smtClean="0"/>
              <a:t>by classical conditioning and maintained by operant conditioning.</a:t>
            </a:r>
            <a:endParaRPr lang="en-US" dirty="0" smtClean="0"/>
          </a:p>
          <a:p>
            <a:pPr lvl="0" algn="just" rtl="0">
              <a:buFont typeface="Wingdings" pitchFamily="2" charset="2"/>
              <a:buChar char="Ø"/>
            </a:pPr>
            <a:endParaRPr lang="en-US" dirty="0" smtClean="0"/>
          </a:p>
          <a:p>
            <a:pPr lvl="0" algn="l" rtl="0">
              <a:buFont typeface="Wingdings" pitchFamily="2" charset="2"/>
              <a:buChar char="Ø"/>
            </a:pPr>
            <a:endParaRPr lang="en-US" dirty="0" smtClean="0"/>
          </a:p>
          <a:p>
            <a:pPr algn="l" rtl="0"/>
            <a:endParaRPr lang="ar-EG" dirty="0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Diagnosis :</a:t>
            </a:r>
            <a:endParaRPr lang="ar-EG" dirty="0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/>
          <a:lstStyle/>
          <a:p>
            <a:r>
              <a:rPr lang="en-US" dirty="0" smtClean="0"/>
              <a:t>A- Either obsessions or compulsions: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643998" cy="5257800"/>
          </a:xfrm>
        </p:spPr>
        <p:txBody>
          <a:bodyPr>
            <a:normAutofit fontScale="77500" lnSpcReduction="20000"/>
          </a:bodyPr>
          <a:lstStyle/>
          <a:p>
            <a:pPr lvl="0" algn="l" rtl="0">
              <a:buNone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Obsessions as defined by (1), (2), (3), and (4): </a:t>
            </a:r>
            <a:endParaRPr lang="en-US" sz="2800" dirty="0" smtClean="0"/>
          </a:p>
          <a:p>
            <a:pPr lvl="1" algn="just" rtl="0"/>
            <a:r>
              <a:rPr lang="en-US" sz="2800" b="1" dirty="0" smtClean="0">
                <a:solidFill>
                  <a:srgbClr val="FF0000"/>
                </a:solidFill>
              </a:rPr>
              <a:t>Recurrent and persistent thoughts, impulses, or images </a:t>
            </a:r>
            <a:r>
              <a:rPr lang="en-US" sz="2800" b="1" dirty="0" smtClean="0"/>
              <a:t> </a:t>
            </a:r>
            <a:r>
              <a:rPr lang="en-US" sz="2800" dirty="0" smtClean="0"/>
              <a:t> ; intrusive and inappropriate and that cause marked anxiety or distress .</a:t>
            </a:r>
          </a:p>
          <a:p>
            <a:pPr lvl="1" algn="just" rtl="0">
              <a:buNone/>
            </a:pPr>
            <a:endParaRPr lang="en-US" sz="2400" dirty="0" smtClean="0"/>
          </a:p>
          <a:p>
            <a:pPr lvl="1" algn="just" rtl="0"/>
            <a:r>
              <a:rPr lang="en-US" sz="2800" b="1" dirty="0" smtClean="0"/>
              <a:t>The thoughts, impulses, or images </a:t>
            </a:r>
            <a:r>
              <a:rPr lang="en-US" sz="2800" b="1" dirty="0" smtClean="0">
                <a:solidFill>
                  <a:srgbClr val="FF0000"/>
                </a:solidFill>
              </a:rPr>
              <a:t>are not simply excessive worries about real-life problems.</a:t>
            </a:r>
            <a:r>
              <a:rPr lang="en-US" sz="2800" b="1" dirty="0" smtClean="0">
                <a:solidFill>
                  <a:srgbClr val="7030A0"/>
                </a:solidFill>
              </a:rPr>
              <a:t>(Silly).</a:t>
            </a:r>
          </a:p>
          <a:p>
            <a:pPr lvl="1" algn="just" rtl="0">
              <a:buNone/>
            </a:pP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endParaRPr lang="en-US" sz="2400" dirty="0" smtClean="0">
              <a:solidFill>
                <a:srgbClr val="7030A0"/>
              </a:solidFill>
            </a:endParaRPr>
          </a:p>
          <a:p>
            <a:pPr lvl="1" algn="just" rtl="0"/>
            <a:r>
              <a:rPr lang="en-US" sz="2800" b="1" dirty="0" smtClean="0"/>
              <a:t>The person attempts </a:t>
            </a:r>
            <a:r>
              <a:rPr lang="en-US" sz="2800" b="1" dirty="0" smtClean="0">
                <a:solidFill>
                  <a:srgbClr val="FF0000"/>
                </a:solidFill>
              </a:rPr>
              <a:t>to ignore or suppress such thoughts, </a:t>
            </a:r>
            <a:r>
              <a:rPr lang="en-US" sz="2800" b="1" dirty="0" smtClean="0"/>
              <a:t>impulses, or images</a:t>
            </a:r>
            <a:r>
              <a:rPr lang="en-US" sz="2800" b="1" dirty="0" smtClean="0">
                <a:solidFill>
                  <a:srgbClr val="7030A0"/>
                </a:solidFill>
              </a:rPr>
              <a:t>,  (Resistance or out of his control).</a:t>
            </a:r>
          </a:p>
          <a:p>
            <a:pPr lvl="1" algn="just" rtl="0">
              <a:buNone/>
            </a:pPr>
            <a:endParaRPr lang="en-US" sz="2800" b="1" dirty="0" smtClean="0">
              <a:solidFill>
                <a:srgbClr val="7030A0"/>
              </a:solidFill>
            </a:endParaRPr>
          </a:p>
          <a:p>
            <a:pPr lvl="1" algn="just" rtl="0"/>
            <a:r>
              <a:rPr lang="en-US" sz="3200" b="1" dirty="0" smtClean="0"/>
              <a:t>The person recognizes that the obsessional thoughts, impulses, or images </a:t>
            </a:r>
            <a:r>
              <a:rPr lang="en-US" sz="3200" b="1" dirty="0" smtClean="0">
                <a:solidFill>
                  <a:srgbClr val="FF0000"/>
                </a:solidFill>
              </a:rPr>
              <a:t>are a product of his or her own mind</a:t>
            </a:r>
            <a:r>
              <a:rPr lang="en-US" sz="3200" dirty="0" smtClean="0"/>
              <a:t> (not imposed from  as in thought insertion) </a:t>
            </a:r>
            <a:r>
              <a:rPr lang="en-US" sz="3200" b="1" dirty="0" smtClean="0">
                <a:solidFill>
                  <a:srgbClr val="7030A0"/>
                </a:solidFill>
              </a:rPr>
              <a:t>(product of his mind).</a:t>
            </a:r>
            <a:endParaRPr lang="ar-EG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228600"/>
            <a:ext cx="8551766" cy="990600"/>
          </a:xfrm>
        </p:spPr>
        <p:txBody>
          <a:bodyPr>
            <a:normAutofit fontScale="90000"/>
          </a:bodyPr>
          <a:lstStyle/>
          <a:p>
            <a:pPr rtl="0"/>
            <a:r>
              <a:rPr lang="en-US" dirty="0" smtClean="0"/>
              <a:t>Compulsions as defined by (1) and (2): </a:t>
            </a:r>
            <a:endParaRPr lang="en-US" sz="40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572560" cy="5257800"/>
          </a:xfrm>
        </p:spPr>
        <p:txBody>
          <a:bodyPr>
            <a:normAutofit fontScale="92500" lnSpcReduction="20000"/>
          </a:bodyPr>
          <a:lstStyle/>
          <a:p>
            <a:pPr lvl="1" algn="just" rtl="0">
              <a:lnSpc>
                <a:spcPct val="150000"/>
              </a:lnSpc>
            </a:pPr>
            <a:r>
              <a:rPr lang="en-US" sz="2800" b="1" dirty="0" smtClean="0">
                <a:solidFill>
                  <a:srgbClr val="C00000"/>
                </a:solidFill>
              </a:rPr>
              <a:t>Repetitive behaviors</a:t>
            </a:r>
            <a:r>
              <a:rPr lang="en-US" sz="2800" dirty="0" smtClean="0"/>
              <a:t> (e.g., hand washing, ordering, checking) or </a:t>
            </a:r>
            <a:r>
              <a:rPr lang="en-US" sz="2800" b="1" dirty="0" smtClean="0">
                <a:solidFill>
                  <a:srgbClr val="C00000"/>
                </a:solidFill>
              </a:rPr>
              <a:t>mental acts </a:t>
            </a:r>
            <a:r>
              <a:rPr lang="en-US" sz="2800" dirty="0" smtClean="0"/>
              <a:t>(e.g., praying, counting, repeating words silently) that the person feels driven to perform in response to an obsession, or according to rules that must be applied rigidly.</a:t>
            </a:r>
          </a:p>
          <a:p>
            <a:pPr lvl="1" algn="just" rtl="0">
              <a:lnSpc>
                <a:spcPct val="150000"/>
              </a:lnSpc>
              <a:buNone/>
            </a:pPr>
            <a:endParaRPr lang="en-US" sz="2800" dirty="0" smtClean="0"/>
          </a:p>
          <a:p>
            <a:pPr lvl="1" algn="just" rtl="0">
              <a:lnSpc>
                <a:spcPct val="150000"/>
              </a:lnSpc>
              <a:buNone/>
            </a:pPr>
            <a:r>
              <a:rPr lang="en-US" sz="2800" dirty="0" smtClean="0"/>
              <a:t> </a:t>
            </a:r>
            <a:endParaRPr lang="en-US" sz="2400" dirty="0" smtClean="0"/>
          </a:p>
          <a:p>
            <a:pPr lvl="1" algn="just" rtl="0">
              <a:lnSpc>
                <a:spcPct val="150000"/>
              </a:lnSpc>
            </a:pPr>
            <a:r>
              <a:rPr lang="en-US" sz="2800" b="1" dirty="0" smtClean="0"/>
              <a:t>The behaviors or mental acts </a:t>
            </a:r>
            <a:r>
              <a:rPr lang="en-US" sz="2800" b="1" dirty="0" smtClean="0">
                <a:solidFill>
                  <a:srgbClr val="C00000"/>
                </a:solidFill>
              </a:rPr>
              <a:t>are aimed at preventing or reducing distress.  </a:t>
            </a:r>
            <a:endParaRPr lang="ar-EG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90600" y="228600"/>
            <a:ext cx="8153400" cy="990600"/>
          </a:xfrm>
        </p:spPr>
        <p:txBody>
          <a:bodyPr/>
          <a:lstStyle/>
          <a:p>
            <a:r>
              <a:rPr lang="ar-EG" dirty="0" smtClean="0"/>
              <a:t>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142845" y="357166"/>
            <a:ext cx="8715436" cy="6286522"/>
          </a:xfrm>
        </p:spPr>
        <p:txBody>
          <a:bodyPr>
            <a:normAutofit/>
          </a:bodyPr>
          <a:lstStyle/>
          <a:p>
            <a:pPr lvl="0" algn="l" rtl="0">
              <a:lnSpc>
                <a:spcPct val="200000"/>
              </a:lnSpc>
              <a:buNone/>
            </a:pPr>
            <a:r>
              <a:rPr lang="en-US" dirty="0" smtClean="0"/>
              <a:t>B-The person has recognized that the obsessions or compulsions </a:t>
            </a:r>
            <a:r>
              <a:rPr lang="en-US" b="1" dirty="0" smtClean="0">
                <a:solidFill>
                  <a:srgbClr val="FF0000"/>
                </a:solidFill>
              </a:rPr>
              <a:t>are excessive or unreasonable</a:t>
            </a:r>
            <a:r>
              <a:rPr lang="en-US" b="1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 </a:t>
            </a:r>
          </a:p>
          <a:p>
            <a:pPr lvl="0" algn="just" rtl="0">
              <a:lnSpc>
                <a:spcPct val="200000"/>
              </a:lnSpc>
              <a:buNone/>
            </a:pPr>
            <a:r>
              <a:rPr lang="en-US" dirty="0" smtClean="0"/>
              <a:t>C- The </a:t>
            </a:r>
            <a:r>
              <a:rPr lang="en-US" b="1" dirty="0" smtClean="0"/>
              <a:t>obsessions or compulsions cause marked distress, </a:t>
            </a:r>
            <a:r>
              <a:rPr lang="en-US" b="1" dirty="0" smtClean="0">
                <a:solidFill>
                  <a:srgbClr val="FF0000"/>
                </a:solidFill>
              </a:rPr>
              <a:t>are time-consuming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(take more than 1 hour a day),  social and occupational dysfunction.. 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9144000" cy="6272234"/>
          </a:xfrm>
        </p:spPr>
        <p:txBody>
          <a:bodyPr>
            <a:normAutofit fontScale="90000"/>
          </a:bodyPr>
          <a:lstStyle/>
          <a:p>
            <a:pPr rtl="0">
              <a:lnSpc>
                <a:spcPct val="200000"/>
              </a:lnSpc>
            </a:pPr>
            <a:r>
              <a:rPr lang="en-US" sz="2400" dirty="0" smtClean="0"/>
              <a:t> </a:t>
            </a:r>
            <a:r>
              <a:rPr lang="en-US" sz="4000" dirty="0" smtClean="0">
                <a:solidFill>
                  <a:schemeClr val="tx1"/>
                </a:solidFill>
              </a:rPr>
              <a:t>D- </a:t>
            </a:r>
            <a:r>
              <a:rPr lang="en-US" sz="4000" b="1" dirty="0" smtClean="0">
                <a:solidFill>
                  <a:schemeClr val="tx1"/>
                </a:solidFill>
              </a:rPr>
              <a:t>Exclusion of other mental disorder</a:t>
            </a:r>
            <a:r>
              <a:rPr lang="en-US" sz="4000" dirty="0" smtClean="0">
                <a:solidFill>
                  <a:schemeClr val="tx1"/>
                </a:solidFill>
              </a:rPr>
              <a:t>.</a:t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000" dirty="0" smtClean="0">
                <a:solidFill>
                  <a:schemeClr val="tx1"/>
                </a:solidFill>
              </a:rPr>
              <a:t/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000" dirty="0" smtClean="0">
                <a:solidFill>
                  <a:schemeClr val="tx1"/>
                </a:solidFill>
              </a:rPr>
              <a:t>E- </a:t>
            </a:r>
            <a:r>
              <a:rPr lang="en-US" sz="3200" b="1" dirty="0" smtClean="0">
                <a:solidFill>
                  <a:schemeClr val="tx1"/>
                </a:solidFill>
              </a:rPr>
              <a:t>Exclusion of the direct physiological effects of a substance </a:t>
            </a:r>
            <a:r>
              <a:rPr lang="en-US" sz="3200" dirty="0" smtClean="0">
                <a:solidFill>
                  <a:schemeClr val="tx1"/>
                </a:solidFill>
              </a:rPr>
              <a:t>(e.g., a drug of abuse, a medication) or a general medical condition. 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ar-E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61"/>
          <p:cNvGraphicFramePr>
            <a:graphicFrameLocks/>
          </p:cNvGraphicFramePr>
          <p:nvPr/>
        </p:nvGraphicFramePr>
        <p:xfrm>
          <a:off x="214282" y="214291"/>
          <a:ext cx="8643998" cy="6654891"/>
        </p:xfrm>
        <a:graphic>
          <a:graphicData uri="http://schemas.openxmlformats.org/drawingml/2006/table">
            <a:tbl>
              <a:tblPr/>
              <a:tblGrid>
                <a:gridCol w="4155637"/>
                <a:gridCol w="914136"/>
                <a:gridCol w="3574225"/>
              </a:tblGrid>
              <a:tr h="628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pitchFamily="34" charset="0"/>
                        </a:rPr>
                        <a:t>OCD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EG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FF99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pitchFamily="34" charset="0"/>
                        </a:rPr>
                        <a:t>Not OCD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963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</a:rPr>
                        <a:t>A man who washes his hands 100 times a day until they are red and raw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EG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</a:rPr>
                        <a:t>A woman who certainly   washes her hands before every meal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84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</a:rPr>
                        <a:t>A women who locks and relocks her door before going to work every day – for half an hour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EG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</a:rPr>
                        <a:t>A woman who double-checks that her apartment door and windows are locked each night before she goes to bed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" name="Picture 63" descr="MCBD04920_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3071810"/>
            <a:ext cx="989239" cy="3786190"/>
          </a:xfrm>
          <a:prstGeom prst="rect">
            <a:avLst/>
          </a:prstGeom>
          <a:noFill/>
        </p:spPr>
      </p:pic>
      <p:pic>
        <p:nvPicPr>
          <p:cNvPr id="8" name="Picture 66" descr="MCj037134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286248" y="785794"/>
            <a:ext cx="1214446" cy="221457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Treatment: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7158" y="1571612"/>
            <a:ext cx="8408890" cy="4495800"/>
          </a:xfrm>
        </p:spPr>
        <p:txBody>
          <a:bodyPr/>
          <a:lstStyle/>
          <a:p>
            <a:pPr lvl="0" algn="l" rtl="0">
              <a:buNone/>
            </a:pPr>
            <a:r>
              <a:rPr lang="en-US" b="1" dirty="0" smtClean="0"/>
              <a:t>Pharmacological and behavioral treatments have become common</a:t>
            </a:r>
            <a:r>
              <a:rPr lang="en-US" dirty="0" smtClean="0"/>
              <a:t>.</a:t>
            </a:r>
          </a:p>
          <a:p>
            <a:pPr lvl="0" algn="l" rtl="0">
              <a:buNone/>
            </a:pP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 Pharmacological treatment:</a:t>
            </a:r>
          </a:p>
          <a:p>
            <a:pPr lvl="0" algn="l" rtl="0">
              <a:buNone/>
            </a:pPr>
            <a:endParaRPr lang="en-US" b="1" u="sng" dirty="0" smtClean="0"/>
          </a:p>
          <a:p>
            <a:pPr lvl="0" algn="l" rtl="0">
              <a:buNone/>
            </a:pPr>
            <a:r>
              <a:rPr lang="en-US" b="1" u="sng" dirty="0" smtClean="0"/>
              <a:t>2-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Behavior Therapy:</a:t>
            </a:r>
          </a:p>
          <a:p>
            <a:pPr lvl="0" algn="l" rtl="0">
              <a:buNone/>
            </a:pPr>
            <a:endParaRPr lang="en-US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rtl="0">
              <a:buNone/>
            </a:pP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lvl="0" algn="l" rtl="0">
              <a:buNone/>
            </a:pPr>
            <a:endParaRPr lang="en-US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rtl="0"/>
            <a:endParaRPr lang="en-US" b="1" dirty="0" smtClean="0"/>
          </a:p>
          <a:p>
            <a:pPr algn="l" rtl="0"/>
            <a:endParaRPr lang="ar-EG" dirty="0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28596" y="285728"/>
          <a:ext cx="8501122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rmAutofit fontScale="90000"/>
          </a:bodyPr>
          <a:lstStyle/>
          <a:p>
            <a:pPr algn="ctr" rtl="0"/>
            <a:r>
              <a:rPr lang="en-US" dirty="0" smtClean="0"/>
              <a:t>Obsessive – compulsive and related disorder: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715436" cy="504351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sz="3600" b="1" dirty="0" smtClean="0"/>
              <a:t>OCD:</a:t>
            </a:r>
          </a:p>
          <a:p>
            <a:pPr algn="l" rtl="0">
              <a:lnSpc>
                <a:spcPct val="150000"/>
              </a:lnSpc>
            </a:pPr>
            <a:r>
              <a:rPr lang="en-US" sz="3600" b="1" dirty="0" smtClean="0"/>
              <a:t>Body dysmorphic disorder:</a:t>
            </a:r>
          </a:p>
          <a:p>
            <a:pPr algn="l" rtl="0">
              <a:lnSpc>
                <a:spcPct val="150000"/>
              </a:lnSpc>
            </a:pPr>
            <a:r>
              <a:rPr lang="en-US" sz="3600" b="1" dirty="0" smtClean="0"/>
              <a:t>Hoarding disorder:</a:t>
            </a:r>
          </a:p>
          <a:p>
            <a:pPr algn="l" rtl="0">
              <a:lnSpc>
                <a:spcPct val="150000"/>
              </a:lnSpc>
            </a:pPr>
            <a:r>
              <a:rPr lang="en-US" sz="3600" b="1" dirty="0" smtClean="0"/>
              <a:t>Hair pulling disorder:</a:t>
            </a:r>
          </a:p>
          <a:p>
            <a:pPr algn="l" rtl="0">
              <a:lnSpc>
                <a:spcPct val="150000"/>
              </a:lnSpc>
            </a:pPr>
            <a:r>
              <a:rPr lang="en-US" sz="3600" b="1" dirty="0" smtClean="0"/>
              <a:t>Excoriation (skin picking disorder):</a:t>
            </a:r>
            <a:endParaRPr lang="ar-EG" sz="3600" b="1" dirty="0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u="sng" dirty="0" smtClean="0"/>
              <a:t>2-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Behavior Therapy:</a:t>
            </a:r>
            <a:b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929718" cy="5257800"/>
          </a:xfrm>
        </p:spPr>
        <p:txBody>
          <a:bodyPr>
            <a:normAutofit fontScale="85000" lnSpcReduction="20000"/>
          </a:bodyPr>
          <a:lstStyle/>
          <a:p>
            <a:pPr algn="just" rtl="0"/>
            <a:r>
              <a:rPr lang="en-US" sz="3600" b="1" dirty="0" smtClean="0"/>
              <a:t>The principal behavioral approaches in OCD are :</a:t>
            </a:r>
          </a:p>
          <a:p>
            <a:pPr lvl="2" algn="just" rtl="0">
              <a:lnSpc>
                <a:spcPct val="250000"/>
              </a:lnSpc>
              <a:buFont typeface="Wingdings" pitchFamily="2" charset="2"/>
              <a:buChar char="Ø"/>
            </a:pPr>
            <a:r>
              <a:rPr lang="en-US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Exposure and response prevention.</a:t>
            </a:r>
          </a:p>
          <a:p>
            <a:pPr lvl="2" algn="just" rtl="0">
              <a:lnSpc>
                <a:spcPct val="250000"/>
              </a:lnSpc>
              <a:buFont typeface="Wingdings" pitchFamily="2" charset="2"/>
              <a:buChar char="Ø"/>
            </a:pPr>
            <a:r>
              <a:rPr lang="en-US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Thought stopping, </a:t>
            </a:r>
          </a:p>
          <a:p>
            <a:pPr lvl="2" algn="just" rtl="0">
              <a:lnSpc>
                <a:spcPct val="250000"/>
              </a:lnSpc>
              <a:buFont typeface="Wingdings" pitchFamily="2" charset="2"/>
              <a:buChar char="Ø"/>
            </a:pPr>
            <a:r>
              <a:rPr lang="en-US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Aversive conditioning have also been used in patients with OCD. </a:t>
            </a:r>
            <a:endParaRPr lang="ar-EG" sz="3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Other OCD related disorders</a:t>
            </a:r>
            <a:endParaRPr lang="ar-EG" dirty="0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Body dysmorphic disorder: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5500694" cy="5257800"/>
          </a:xfrm>
        </p:spPr>
        <p:txBody>
          <a:bodyPr>
            <a:normAutofit fontScale="85000" lnSpcReduction="10000"/>
          </a:bodyPr>
          <a:lstStyle/>
          <a:p>
            <a:pPr algn="just" rtl="0">
              <a:lnSpc>
                <a:spcPct val="250000"/>
              </a:lnSpc>
            </a:pPr>
            <a:r>
              <a:rPr lang="en-US" sz="3200" dirty="0" smtClean="0"/>
              <a:t>It is characterized by </a:t>
            </a:r>
            <a:r>
              <a:rPr lang="en-US" sz="3200" b="1" dirty="0" smtClean="0">
                <a:solidFill>
                  <a:srgbClr val="FF0000"/>
                </a:solidFill>
              </a:rPr>
              <a:t>imagined defect in appearance</a:t>
            </a:r>
            <a:r>
              <a:rPr lang="en-US" sz="3200" dirty="0" smtClean="0"/>
              <a:t> that causes clinically significant distress or impairment in important areas of functioning</a:t>
            </a:r>
            <a:r>
              <a:rPr lang="en-US" dirty="0" smtClean="0"/>
              <a:t>.</a:t>
            </a:r>
            <a:endParaRPr lang="ar-EG" dirty="0"/>
          </a:p>
        </p:txBody>
      </p:sp>
      <p:pic>
        <p:nvPicPr>
          <p:cNvPr id="1026" name="Picture 2" descr="https://everythingbeautyinsideout.files.wordpress.com/2012/02/body-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19750" y="1857364"/>
            <a:ext cx="3524250" cy="500063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Diagnostic criteria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1285860"/>
            <a:ext cx="8786874" cy="5357850"/>
          </a:xfrm>
        </p:spPr>
        <p:txBody>
          <a:bodyPr>
            <a:noAutofit/>
          </a:bodyPr>
          <a:lstStyle/>
          <a:p>
            <a:pPr marL="514350" indent="-514350" algn="l" rtl="0">
              <a:lnSpc>
                <a:spcPct val="220000"/>
              </a:lnSpc>
              <a:buFont typeface="+mj-lt"/>
              <a:buAutoNum type="alphaUcPeriod"/>
            </a:pPr>
            <a:r>
              <a:rPr lang="en-US" sz="2400" b="1" dirty="0" smtClean="0">
                <a:solidFill>
                  <a:srgbClr val="FF0000"/>
                </a:solidFill>
              </a:rPr>
              <a:t> Preoccupation with one or more perceived defects  in physical appearance that are not observable or appear slight to others. </a:t>
            </a:r>
          </a:p>
          <a:p>
            <a:pPr marL="514350" indent="-514350" algn="l" rtl="0">
              <a:lnSpc>
                <a:spcPct val="220000"/>
              </a:lnSpc>
              <a:buFont typeface="+mj-lt"/>
              <a:buAutoNum type="alphaUcPeriod"/>
            </a:pPr>
            <a:r>
              <a:rPr lang="en-US" sz="2000" dirty="0" smtClean="0"/>
              <a:t> The individual has performed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repetitive behaviors </a:t>
            </a:r>
            <a:r>
              <a:rPr lang="en-US" sz="2000" dirty="0" smtClean="0"/>
              <a:t>(e.g., mirror checking, </a:t>
            </a:r>
          </a:p>
          <a:p>
            <a:pPr marL="514350" indent="-514350" algn="l" rtl="0">
              <a:lnSpc>
                <a:spcPct val="220000"/>
              </a:lnSpc>
            </a:pPr>
            <a:r>
              <a:rPr lang="en-US" sz="2000" dirty="0" smtClean="0"/>
              <a:t>excessive grooming, skin picking, reassurance seeking) or</a:t>
            </a:r>
          </a:p>
          <a:p>
            <a:pPr marL="514350" indent="-514350" algn="l" rtl="0">
              <a:lnSpc>
                <a:spcPct val="220000"/>
              </a:lnSpc>
            </a:pPr>
            <a:r>
              <a:rPr lang="en-US" sz="1800" b="1" dirty="0" smtClean="0">
                <a:solidFill>
                  <a:srgbClr val="FF0000"/>
                </a:solidFill>
              </a:rPr>
              <a:t> mental acts </a:t>
            </a:r>
            <a:r>
              <a:rPr lang="en-US" sz="1800" dirty="0" smtClean="0"/>
              <a:t>(e.g., comparing his or her appearance </a:t>
            </a:r>
          </a:p>
          <a:p>
            <a:pPr marL="514350" indent="-514350" algn="l" rtl="0">
              <a:lnSpc>
                <a:spcPct val="220000"/>
              </a:lnSpc>
              <a:buNone/>
            </a:pPr>
            <a:r>
              <a:rPr lang="en-US" sz="1800" dirty="0" smtClean="0"/>
              <a:t>        with that of others) in response to the appearance concerns. </a:t>
            </a:r>
          </a:p>
        </p:txBody>
      </p:sp>
      <p:pic>
        <p:nvPicPr>
          <p:cNvPr id="5" name="Picture 2" descr="http://insightbulletin.com/wp-content/uploads/2015/12/body_dysmorphic_disorder_by_deborahbos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4357694"/>
            <a:ext cx="2500298" cy="250030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Hoarding disorder:</a:t>
            </a:r>
            <a:endParaRPr lang="ar-EG" dirty="0"/>
          </a:p>
        </p:txBody>
      </p:sp>
      <p:pic>
        <p:nvPicPr>
          <p:cNvPr id="52228" name="Picture 4" descr="http://www.propertymanagementinsider.com/wp-content/uploads/hoarding-disorder-article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/>
          <a:lstStyle/>
          <a:p>
            <a:r>
              <a:rPr lang="en-US" dirty="0" smtClean="0"/>
              <a:t>Diagnostic criteria: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001156" cy="5257800"/>
          </a:xfrm>
        </p:spPr>
        <p:txBody>
          <a:bodyPr>
            <a:normAutofit fontScale="92500"/>
          </a:bodyPr>
          <a:lstStyle/>
          <a:p>
            <a:pPr marL="514350" indent="-514350" algn="just" rtl="0">
              <a:lnSpc>
                <a:spcPct val="200000"/>
              </a:lnSpc>
              <a:buFont typeface="+mj-lt"/>
              <a:buAutoNum type="alphaUcPeriod"/>
            </a:pPr>
            <a:r>
              <a:rPr lang="en-US" sz="3600" dirty="0" smtClean="0"/>
              <a:t>Persistent difficulty in discarding  of objects regardless of their actual value. </a:t>
            </a:r>
          </a:p>
          <a:p>
            <a:pPr marL="514350" indent="-514350" algn="just" rtl="0">
              <a:lnSpc>
                <a:spcPct val="200000"/>
              </a:lnSpc>
              <a:buFont typeface="+mj-lt"/>
              <a:buAutoNum type="alphaUcPeriod"/>
            </a:pPr>
            <a:r>
              <a:rPr lang="en-US" sz="3600" dirty="0" smtClean="0"/>
              <a:t>This difficulty is due to a perceived need to save the items and to distress associated with discarding them.</a:t>
            </a:r>
            <a:r>
              <a:rPr lang="en-US" dirty="0" smtClean="0"/>
              <a:t> </a:t>
            </a:r>
          </a:p>
          <a:p>
            <a:pPr marL="514350" indent="-514350" algn="l" rtl="0">
              <a:buNone/>
            </a:pPr>
            <a:endParaRPr lang="en-US" dirty="0" smtClean="0"/>
          </a:p>
          <a:p>
            <a:pPr marL="514350" indent="-514350" algn="l" rtl="0">
              <a:buFont typeface="+mj-lt"/>
              <a:buAutoNum type="alphaUcPeriod"/>
            </a:pPr>
            <a:endParaRPr lang="ar-EG" dirty="0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0"/>
            <a:ext cx="9144000" cy="3143248"/>
          </a:xfrm>
        </p:spPr>
        <p:txBody>
          <a:bodyPr>
            <a:normAutofit fontScale="77500" lnSpcReduction="20000"/>
          </a:bodyPr>
          <a:lstStyle/>
          <a:p>
            <a:pPr marL="514350" indent="-514350" algn="l" rtl="0">
              <a:lnSpc>
                <a:spcPct val="300000"/>
              </a:lnSpc>
              <a:buNone/>
            </a:pPr>
            <a:r>
              <a:rPr lang="en-US" dirty="0" smtClean="0"/>
              <a:t>C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This results in the accumulation of possessions that congest and clutter active living areas </a:t>
            </a:r>
          </a:p>
          <a:p>
            <a:pPr marL="514350" indent="-514350" algn="l" rtl="0">
              <a:lnSpc>
                <a:spcPct val="300000"/>
              </a:lnSpc>
              <a:buNone/>
            </a:pPr>
            <a:r>
              <a:rPr lang="en-US" dirty="0" smtClean="0"/>
              <a:t> </a:t>
            </a:r>
          </a:p>
        </p:txBody>
      </p:sp>
      <p:pic>
        <p:nvPicPr>
          <p:cNvPr id="64516" name="Picture 4" descr="http://www.bestpsychologydegrees.com/wp-content/uploads/2015/07/hoarding-disorder-300x2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57364"/>
            <a:ext cx="9144000" cy="500063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064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 rtl="0">
              <a:lnSpc>
                <a:spcPct val="200000"/>
              </a:lnSpc>
            </a:pPr>
            <a:r>
              <a:rPr lang="en-US" sz="3200" dirty="0" smtClean="0"/>
              <a:t>D. The hoarding causes  impairment in social, occupational  functioning (including maintaining a safe environment for self and others).</a:t>
            </a:r>
          </a:p>
          <a:p>
            <a:pPr marL="514350" indent="-514350" algn="just" rtl="0">
              <a:lnSpc>
                <a:spcPct val="200000"/>
              </a:lnSpc>
            </a:pPr>
            <a:endParaRPr lang="en-US" sz="3200" dirty="0" smtClean="0"/>
          </a:p>
          <a:p>
            <a:pPr marL="514350" indent="-514350" algn="just" rtl="0">
              <a:lnSpc>
                <a:spcPct val="200000"/>
              </a:lnSpc>
            </a:pPr>
            <a:r>
              <a:rPr lang="en-US" sz="3200" dirty="0" smtClean="0"/>
              <a:t>E. Exclusion of another medical condition (e.g., brain injury, </a:t>
            </a:r>
            <a:r>
              <a:rPr lang="en-US" sz="3200" dirty="0" err="1" smtClean="0"/>
              <a:t>cerebrovascular</a:t>
            </a:r>
            <a:r>
              <a:rPr lang="en-US" sz="3200" dirty="0" smtClean="0"/>
              <a:t> disease.)</a:t>
            </a:r>
          </a:p>
          <a:p>
            <a:pPr marL="514350" indent="-514350" algn="just" rtl="0">
              <a:lnSpc>
                <a:spcPct val="200000"/>
              </a:lnSpc>
            </a:pPr>
            <a:endParaRPr lang="en-US" sz="3200" dirty="0" smtClean="0"/>
          </a:p>
          <a:p>
            <a:pPr marL="514350" indent="-514350" algn="just" rtl="0">
              <a:lnSpc>
                <a:spcPct val="200000"/>
              </a:lnSpc>
            </a:pPr>
            <a:endParaRPr lang="en-US" sz="3200" dirty="0" smtClean="0"/>
          </a:p>
          <a:p>
            <a:pPr marL="514350" indent="-514350" algn="just" rtl="0">
              <a:lnSpc>
                <a:spcPct val="200000"/>
              </a:lnSpc>
            </a:pPr>
            <a:endParaRPr lang="en-US" sz="3200" dirty="0" smtClean="0"/>
          </a:p>
          <a:p>
            <a:pPr marL="514350" indent="-514350" algn="l" rtl="0"/>
            <a:endParaRPr lang="en-US" sz="3600" dirty="0" smtClean="0"/>
          </a:p>
          <a:p>
            <a:pPr marL="514350" indent="-514350" algn="just" rtl="0"/>
            <a:endParaRPr lang="ar-EG" sz="3600" dirty="0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 rtl="0">
              <a:lnSpc>
                <a:spcPct val="200000"/>
              </a:lnSpc>
            </a:pPr>
            <a:r>
              <a:rPr lang="en-US" sz="2800" b="1" dirty="0" smtClean="0"/>
              <a:t>F. The hoarding is not better explained by the symptoms of another mental disorder</a:t>
            </a:r>
            <a:r>
              <a:rPr lang="en-US" sz="2800" dirty="0" smtClean="0"/>
              <a:t> (e.g., </a:t>
            </a:r>
          </a:p>
          <a:p>
            <a:pPr marL="514350" indent="-514350" algn="just" rtl="0">
              <a:lnSpc>
                <a:spcPct val="200000"/>
              </a:lnSpc>
              <a:buFont typeface="Arial" pitchFamily="34" charset="0"/>
              <a:buChar char="•"/>
            </a:pPr>
            <a:r>
              <a:rPr lang="en-US" sz="2800" dirty="0" smtClean="0"/>
              <a:t>obsessions in obsessive-compulsive disorder,</a:t>
            </a:r>
          </a:p>
          <a:p>
            <a:pPr marL="514350" indent="-514350" algn="just" rtl="0">
              <a:lnSpc>
                <a:spcPct val="200000"/>
              </a:lnSpc>
              <a:buFont typeface="Arial" pitchFamily="34" charset="0"/>
              <a:buChar char="•"/>
            </a:pPr>
            <a:r>
              <a:rPr lang="en-US" sz="2800" dirty="0" smtClean="0"/>
              <a:t> decreased energy in major depressive disorder, </a:t>
            </a:r>
          </a:p>
          <a:p>
            <a:pPr marL="514350" indent="-514350" algn="just" rtl="0">
              <a:lnSpc>
                <a:spcPct val="200000"/>
              </a:lnSpc>
              <a:buFont typeface="Arial" pitchFamily="34" charset="0"/>
              <a:buChar char="•"/>
            </a:pPr>
            <a:r>
              <a:rPr lang="en-US" sz="2800" dirty="0" smtClean="0"/>
              <a:t>delusions in schizophrenia or </a:t>
            </a:r>
          </a:p>
          <a:p>
            <a:pPr marL="514350" indent="-514350" algn="just" rtl="0">
              <a:lnSpc>
                <a:spcPct val="200000"/>
              </a:lnSpc>
              <a:buFont typeface="Arial" pitchFamily="34" charset="0"/>
              <a:buChar char="•"/>
            </a:pPr>
            <a:r>
              <a:rPr lang="en-US" sz="2800" dirty="0" smtClean="0"/>
              <a:t>another psychotic disorder, </a:t>
            </a:r>
          </a:p>
          <a:p>
            <a:pPr marL="514350" indent="-514350" algn="just" rtl="0">
              <a:lnSpc>
                <a:spcPct val="200000"/>
              </a:lnSpc>
              <a:buFont typeface="Arial" pitchFamily="34" charset="0"/>
              <a:buChar char="•"/>
            </a:pPr>
            <a:r>
              <a:rPr lang="en-US" sz="2800" dirty="0" smtClean="0"/>
              <a:t>cognitive deficits in major </a:t>
            </a:r>
            <a:r>
              <a:rPr lang="en-US" sz="2800" dirty="0" err="1" smtClean="0"/>
              <a:t>neurocognitive</a:t>
            </a:r>
            <a:r>
              <a:rPr lang="en-US" sz="2800" dirty="0" smtClean="0"/>
              <a:t> disorder,</a:t>
            </a:r>
          </a:p>
          <a:p>
            <a:pPr marL="514350" indent="-514350" algn="just" rtl="0">
              <a:lnSpc>
                <a:spcPct val="200000"/>
              </a:lnSpc>
              <a:buFont typeface="Arial" pitchFamily="34" charset="0"/>
              <a:buChar char="•"/>
            </a:pPr>
            <a:r>
              <a:rPr lang="en-US" sz="2800" dirty="0" smtClean="0"/>
              <a:t> restricted interests in autism spectrum disorder.</a:t>
            </a:r>
            <a:endParaRPr lang="ar-EG" sz="2800" dirty="0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dirty="0" smtClean="0"/>
              <a:t>Hair pulling disorder (</a:t>
            </a:r>
            <a:r>
              <a:rPr lang="en-US" dirty="0" err="1" smtClean="0"/>
              <a:t>Trichotillomania</a:t>
            </a:r>
            <a:r>
              <a:rPr lang="en-US" dirty="0" smtClean="0"/>
              <a:t>)</a:t>
            </a:r>
            <a:endParaRPr lang="ar-EG" dirty="0"/>
          </a:p>
        </p:txBody>
      </p:sp>
      <p:pic>
        <p:nvPicPr>
          <p:cNvPr id="54274" name="Picture 2" descr="http://womenshealthency.com/wp-content/uploads/Trichotillomania-240x19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00174"/>
            <a:ext cx="9144000" cy="535782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sz="3600" b="1" dirty="0" smtClean="0"/>
              <a:t>Obsessive – compulsive disorder:</a:t>
            </a:r>
            <a:endParaRPr lang="ar-EG" sz="3600" b="1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idx="1"/>
          </p:nvPr>
        </p:nvSpPr>
        <p:spPr/>
      </p:sp>
      <p:pic>
        <p:nvPicPr>
          <p:cNvPr id="58370" name="Picture 2" descr="http://i.livescience.com/images/i/000/058/647/iFF/ocd.jpg?138315585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0"/>
            <a:ext cx="7572396" cy="442913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28600"/>
            <a:ext cx="8766048" cy="990600"/>
          </a:xfrm>
        </p:spPr>
        <p:txBody>
          <a:bodyPr/>
          <a:lstStyle/>
          <a:p>
            <a:r>
              <a:rPr lang="en-US" dirty="0" smtClean="0"/>
              <a:t>Diagnostic criteria:</a:t>
            </a:r>
            <a:endParaRPr lang="ar-EG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/>
          </a:bodyPr>
          <a:lstStyle/>
          <a:p>
            <a:pPr marL="514350" indent="-514350" algn="l" rtl="0">
              <a:lnSpc>
                <a:spcPct val="150000"/>
              </a:lnSpc>
              <a:buFont typeface="+mj-lt"/>
              <a:buAutoNum type="alphaUcPeriod"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Recurrent</a:t>
            </a:r>
            <a:r>
              <a:rPr lang="en-US" dirty="0" smtClean="0"/>
              <a:t> </a:t>
            </a:r>
            <a:r>
              <a:rPr lang="en-US" b="1" dirty="0" smtClean="0"/>
              <a:t>pulling out of one’s hair, resulting in hair loss. </a:t>
            </a:r>
          </a:p>
          <a:p>
            <a:pPr marL="514350" indent="-514350" algn="l" rtl="0">
              <a:lnSpc>
                <a:spcPct val="150000"/>
              </a:lnSpc>
              <a:buFont typeface="+mj-lt"/>
              <a:buAutoNum type="alphaUcPeriod"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Repeated attempts</a:t>
            </a:r>
            <a:r>
              <a:rPr lang="en-US" b="1" dirty="0" smtClean="0"/>
              <a:t> to decrease or stop hair pulling</a:t>
            </a:r>
            <a:r>
              <a:rPr lang="en-US" dirty="0" smtClean="0"/>
              <a:t>. </a:t>
            </a:r>
          </a:p>
          <a:p>
            <a:pPr marL="514350" indent="-514350" algn="l" rtl="0">
              <a:lnSpc>
                <a:spcPct val="150000"/>
              </a:lnSpc>
              <a:buFont typeface="+mj-lt"/>
              <a:buAutoNum type="alphaUcPeriod"/>
            </a:pPr>
            <a:r>
              <a:rPr lang="en-US" b="1" dirty="0" smtClean="0"/>
              <a:t>The hair pulling causes clinically significant  impairment in social, occupational functioning. </a:t>
            </a:r>
          </a:p>
          <a:p>
            <a:pPr marL="514350" indent="-514350" algn="l" rtl="0">
              <a:lnSpc>
                <a:spcPct val="150000"/>
              </a:lnSpc>
              <a:buFont typeface="+mj-lt"/>
              <a:buAutoNum type="alphaUcPeriod"/>
            </a:pPr>
            <a:r>
              <a:rPr lang="en-US" b="1" dirty="0" smtClean="0"/>
              <a:t>Exclusion of another medical condition (e.g., a dermatological condition).</a:t>
            </a:r>
          </a:p>
          <a:p>
            <a:pPr marL="514350" indent="-514350" algn="l" rtl="0">
              <a:lnSpc>
                <a:spcPct val="150000"/>
              </a:lnSpc>
              <a:buFont typeface="+mj-lt"/>
              <a:buAutoNum type="alphaUcPeriod"/>
            </a:pPr>
            <a:r>
              <a:rPr lang="en-US" b="1" dirty="0" smtClean="0"/>
              <a:t> Exclusion of other mental disorder  </a:t>
            </a:r>
            <a:endParaRPr lang="ar-EG" b="1" dirty="0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763000" cy="990600"/>
          </a:xfrm>
        </p:spPr>
        <p:txBody>
          <a:bodyPr/>
          <a:lstStyle/>
          <a:p>
            <a:pPr rtl="0"/>
            <a:r>
              <a:rPr lang="en-US" dirty="0" smtClean="0"/>
              <a:t>Excoriation (skin picking disorder):</a:t>
            </a:r>
            <a:endParaRPr lang="ar-EG" dirty="0"/>
          </a:p>
        </p:txBody>
      </p:sp>
      <p:pic>
        <p:nvPicPr>
          <p:cNvPr id="56324" name="Picture 4" descr="http://www.psych2go.net/wp-content/uploads/2015/07/skin-picking-disorder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1500174"/>
            <a:ext cx="4286248" cy="5357826"/>
          </a:xfrm>
          <a:prstGeom prst="rect">
            <a:avLst/>
          </a:prstGeom>
          <a:noFill/>
        </p:spPr>
      </p:pic>
      <p:pic>
        <p:nvPicPr>
          <p:cNvPr id="56326" name="Picture 6" descr="http://scarsandspots.com/wp-content/uploads/2014/09/skin-picking-disord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71612"/>
            <a:ext cx="4857752" cy="2371726"/>
          </a:xfrm>
          <a:prstGeom prst="rect">
            <a:avLst/>
          </a:prstGeom>
          <a:noFill/>
        </p:spPr>
      </p:pic>
      <p:pic>
        <p:nvPicPr>
          <p:cNvPr id="56328" name="Picture 8" descr="http://www.amarcord.info/wp-content/uploads/2015/12/IndianJDermatol_2013_58_3_246_110885_f3-300x14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286256"/>
            <a:ext cx="4786314" cy="257174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Diagnostic criteria</a:t>
            </a:r>
            <a:endParaRPr lang="ar-EG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85000" lnSpcReduction="20000"/>
          </a:bodyPr>
          <a:lstStyle/>
          <a:p>
            <a:pPr marL="514350" indent="-514350" algn="just" rtl="0">
              <a:lnSpc>
                <a:spcPct val="170000"/>
              </a:lnSpc>
              <a:buFont typeface="+mj-lt"/>
              <a:buAutoNum type="alphaUcPeriod"/>
            </a:pPr>
            <a:r>
              <a:rPr lang="en-US" sz="4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Recurrent skin picking resulting in skin lesions</a:t>
            </a:r>
            <a:r>
              <a:rPr lang="en-US" sz="4200" b="1" dirty="0" smtClean="0"/>
              <a:t>.</a:t>
            </a:r>
          </a:p>
          <a:p>
            <a:pPr marL="514350" indent="-514350" algn="just" rtl="0">
              <a:lnSpc>
                <a:spcPct val="170000"/>
              </a:lnSpc>
              <a:buFont typeface="+mj-lt"/>
              <a:buAutoNum type="alphaUcPeriod"/>
            </a:pPr>
            <a:r>
              <a:rPr lang="en-US" sz="4500" b="1" dirty="0" smtClean="0"/>
              <a:t> Repeated attempts to decrease or stop skin picking. </a:t>
            </a:r>
          </a:p>
          <a:p>
            <a:pPr marL="514350" indent="-514350" algn="just" rtl="0">
              <a:lnSpc>
                <a:spcPct val="170000"/>
              </a:lnSpc>
              <a:buFont typeface="+mj-lt"/>
              <a:buAutoNum type="alphaUcPeriod"/>
            </a:pPr>
            <a:r>
              <a:rPr lang="en-US" sz="3800" b="1" dirty="0" smtClean="0"/>
              <a:t>The skin picking causes clinically significant  impairment in social, occupational  functioning.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"/>
            <a:ext cx="9144000" cy="6643709"/>
          </a:xfrm>
        </p:spPr>
        <p:txBody>
          <a:bodyPr>
            <a:normAutofit fontScale="85000" lnSpcReduction="20000"/>
          </a:bodyPr>
          <a:lstStyle/>
          <a:p>
            <a:pPr marL="514350" indent="-514350" algn="just" rtl="0">
              <a:lnSpc>
                <a:spcPct val="170000"/>
              </a:lnSpc>
              <a:buAutoNum type="alphaUcPeriod" startAt="3"/>
            </a:pPr>
            <a:r>
              <a:rPr lang="en-US" dirty="0" smtClean="0"/>
              <a:t>Exclusion of other   physiological effects of a substance (e.g., cocaine) or another medical condition (e.g., scabies).</a:t>
            </a:r>
          </a:p>
          <a:p>
            <a:pPr marL="514350" indent="-514350" algn="just" rtl="0">
              <a:lnSpc>
                <a:spcPct val="170000"/>
              </a:lnSpc>
              <a:buAutoNum type="alphaUcPeriod" startAt="3"/>
            </a:pPr>
            <a:endParaRPr lang="en-US" dirty="0" smtClean="0"/>
          </a:p>
          <a:p>
            <a:pPr marL="514350" indent="-514350" algn="just" rtl="0">
              <a:lnSpc>
                <a:spcPct val="170000"/>
              </a:lnSpc>
              <a:buAutoNum type="alphaUcPeriod" startAt="3"/>
            </a:pPr>
            <a:r>
              <a:rPr lang="en-US" b="1" dirty="0" smtClean="0">
                <a:solidFill>
                  <a:srgbClr val="FF0000"/>
                </a:solidFill>
              </a:rPr>
              <a:t> The skin picking is not better explained by symptoms of another mental disorder (e.g., </a:t>
            </a:r>
          </a:p>
          <a:p>
            <a:pPr marL="514350" indent="-514350" algn="just" rtl="0">
              <a:lnSpc>
                <a:spcPct val="170000"/>
              </a:lnSpc>
            </a:pPr>
            <a:r>
              <a:rPr lang="en-US" dirty="0" smtClean="0"/>
              <a:t>Delusions or tactile hallucinations in a psychotic disorder,</a:t>
            </a:r>
          </a:p>
          <a:p>
            <a:pPr marL="514350" indent="-514350" algn="just" rtl="0">
              <a:lnSpc>
                <a:spcPct val="170000"/>
              </a:lnSpc>
            </a:pPr>
            <a:r>
              <a:rPr lang="en-US" dirty="0" smtClean="0"/>
              <a:t> Attempts to improve a perceived defect or flaw in appearance in body dysmorphic disorder, </a:t>
            </a:r>
          </a:p>
          <a:p>
            <a:pPr marL="514350" indent="-514350" algn="just" rtl="0">
              <a:lnSpc>
                <a:spcPct val="170000"/>
              </a:lnSpc>
            </a:pPr>
            <a:r>
              <a:rPr lang="en-US" dirty="0" err="1" smtClean="0"/>
              <a:t>Stereotypies</a:t>
            </a:r>
            <a:r>
              <a:rPr lang="en-US" dirty="0" smtClean="0"/>
              <a:t> in stereotypic movement disorder, or</a:t>
            </a:r>
          </a:p>
          <a:p>
            <a:pPr marL="514350" indent="-514350" algn="just" rtl="0">
              <a:lnSpc>
                <a:spcPct val="170000"/>
              </a:lnSpc>
            </a:pPr>
            <a:r>
              <a:rPr lang="en-US" dirty="0" smtClean="0"/>
              <a:t> Intention to harm oneself in </a:t>
            </a:r>
            <a:r>
              <a:rPr lang="en-US" dirty="0" err="1" smtClean="0"/>
              <a:t>nonsuicidal</a:t>
            </a:r>
            <a:r>
              <a:rPr lang="en-US" dirty="0" smtClean="0"/>
              <a:t> self-injury).</a:t>
            </a:r>
          </a:p>
          <a:p>
            <a:pPr marL="514350" indent="-514350" algn="l" rtl="0">
              <a:buFont typeface="+mj-lt"/>
              <a:buAutoNum type="alphaUcPeriod"/>
            </a:pPr>
            <a:endParaRPr lang="ar-EG" dirty="0" smtClean="0"/>
          </a:p>
          <a:p>
            <a:pPr algn="l" rtl="0"/>
            <a:endParaRPr lang="ar-EG" dirty="0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3"/>
          <p:cNvSpPr/>
          <p:nvPr/>
        </p:nvSpPr>
        <p:spPr>
          <a:xfrm>
            <a:off x="428596" y="1714488"/>
            <a:ext cx="8286808" cy="2215991"/>
          </a:xfrm>
          <a:prstGeom prst="rect">
            <a:avLst/>
          </a:prstGeom>
          <a:scene3d>
            <a:camera prst="isometricOffAxis2Left"/>
            <a:lightRig rig="threePt" dir="t"/>
          </a:scene3d>
          <a:sp3d prstMaterial="matte"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3800" b="1" cap="none" spc="0" dirty="0" smtClean="0">
                <a:ln w="17780" cmpd="sng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Thank you</a:t>
            </a:r>
            <a:endParaRPr lang="en-US" sz="13800" b="1" cap="none" spc="0" dirty="0">
              <a:ln w="17780" cmpd="sng">
                <a:solidFill>
                  <a:schemeClr val="accent2">
                    <a:lumMod val="7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rtl="0"/>
            <a:r>
              <a:rPr lang="en-US" b="1" u="sng" dirty="0" smtClean="0"/>
              <a:t>Definition:</a:t>
            </a:r>
            <a:r>
              <a:rPr lang="en-US" dirty="0" smtClean="0"/>
              <a:t/>
            </a:r>
            <a:br>
              <a:rPr lang="en-US" dirty="0" smtClean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929718" cy="4972072"/>
          </a:xfrm>
        </p:spPr>
        <p:txBody>
          <a:bodyPr>
            <a:normAutofit lnSpcReduction="10000"/>
          </a:bodyPr>
          <a:lstStyle/>
          <a:p>
            <a:pPr lvl="0" algn="l" rtl="0"/>
            <a:r>
              <a:rPr lang="en-US" b="1" u="sng" dirty="0" smtClean="0"/>
              <a:t>An obsession</a:t>
            </a:r>
            <a:endParaRPr lang="en-US" dirty="0" smtClean="0"/>
          </a:p>
          <a:p>
            <a:pPr lvl="0" algn="l" rtl="0"/>
            <a:r>
              <a:rPr lang="en-US" dirty="0" smtClean="0"/>
              <a:t>is a recurrent and persistent  intrusive </a:t>
            </a:r>
            <a:r>
              <a:rPr lang="en-US" b="1" dirty="0" smtClean="0"/>
              <a:t>thought,  images, impulses or sensation</a:t>
            </a:r>
            <a:r>
              <a:rPr lang="en-US" dirty="0" smtClean="0"/>
              <a:t>.  </a:t>
            </a:r>
          </a:p>
          <a:p>
            <a:pPr lvl="0" algn="l" rtl="0"/>
            <a:r>
              <a:rPr lang="en-US" dirty="0" smtClean="0"/>
              <a:t> It is </a:t>
            </a:r>
            <a:r>
              <a:rPr lang="en-US" b="1" dirty="0" smtClean="0"/>
              <a:t>a mental event, </a:t>
            </a:r>
          </a:p>
          <a:p>
            <a:pPr lvl="0" algn="l" rtl="0"/>
            <a:r>
              <a:rPr lang="en-US" dirty="0" smtClean="0"/>
              <a:t>Most common obsessional themes; </a:t>
            </a:r>
          </a:p>
          <a:p>
            <a:pPr lvl="2" algn="l" rtl="0">
              <a:buFont typeface="Courier New" pitchFamily="49" charset="0"/>
              <a:buChar char="o"/>
            </a:pP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Contamination, </a:t>
            </a:r>
          </a:p>
          <a:p>
            <a:pPr lvl="2" algn="l" rtl="0">
              <a:buFont typeface="Courier New" pitchFamily="49" charset="0"/>
              <a:buChar char="o"/>
            </a:pP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Aggression, and violence, </a:t>
            </a:r>
          </a:p>
          <a:p>
            <a:pPr lvl="2" algn="l" rtl="0">
              <a:buFont typeface="Courier New" pitchFamily="49" charset="0"/>
              <a:buChar char="o"/>
            </a:pP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Responsibility for causing the harm by mistake,</a:t>
            </a:r>
          </a:p>
          <a:p>
            <a:pPr lvl="2" algn="l" rtl="0">
              <a:buFont typeface="Courier New" pitchFamily="49" charset="0"/>
              <a:buChar char="o"/>
            </a:pP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Sex, </a:t>
            </a:r>
          </a:p>
          <a:p>
            <a:pPr lvl="2" algn="l" rtl="0">
              <a:buFont typeface="Courier New" pitchFamily="49" charset="0"/>
              <a:buChar char="o"/>
            </a:pP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Religion, </a:t>
            </a:r>
          </a:p>
          <a:p>
            <a:pPr lvl="2" algn="l" rtl="0">
              <a:buFont typeface="Courier New" pitchFamily="49" charset="0"/>
              <a:buChar char="o"/>
            </a:pP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Perfectionism .</a:t>
            </a:r>
          </a:p>
          <a:p>
            <a:pPr lvl="2" algn="l" rtl="0">
              <a:buNone/>
            </a:pPr>
            <a:endParaRPr lang="en-US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Definition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447800"/>
            <a:ext cx="9144000" cy="5410200"/>
          </a:xfrm>
        </p:spPr>
        <p:txBody>
          <a:bodyPr>
            <a:normAutofit fontScale="92500"/>
          </a:bodyPr>
          <a:lstStyle/>
          <a:p>
            <a:pPr lvl="0" algn="just" rtl="0">
              <a:buNone/>
            </a:pPr>
            <a:r>
              <a:rPr lang="en-US" b="1" u="sng" dirty="0" smtClean="0"/>
              <a:t>A compulsion is a behavior</a:t>
            </a:r>
            <a:r>
              <a:rPr lang="en-US" u="sng" dirty="0" smtClean="0"/>
              <a:t>. </a:t>
            </a:r>
          </a:p>
          <a:p>
            <a:pPr lvl="0" algn="just" rtl="0">
              <a:buNone/>
            </a:pPr>
            <a:endParaRPr lang="en-US" dirty="0" smtClean="0"/>
          </a:p>
          <a:p>
            <a:pPr lvl="0" algn="just" rtl="0"/>
            <a:r>
              <a:rPr lang="en-US" dirty="0" smtClean="0"/>
              <a:t>Specifically, a compulsion is a </a:t>
            </a:r>
            <a:r>
              <a:rPr lang="en-US" b="1" dirty="0" smtClean="0"/>
              <a:t>conscious, standardized, recurrent behavior, </a:t>
            </a:r>
            <a:r>
              <a:rPr lang="en-US" dirty="0" smtClean="0"/>
              <a:t>such as counting, checking, or avoiding.</a:t>
            </a:r>
          </a:p>
          <a:p>
            <a:pPr lvl="0" algn="just" rtl="0">
              <a:buNone/>
            </a:pPr>
            <a:endParaRPr lang="en-US" dirty="0" smtClean="0"/>
          </a:p>
          <a:p>
            <a:pPr lvl="0" algn="just" rtl="0"/>
            <a:r>
              <a:rPr lang="en-US" dirty="0" smtClean="0"/>
              <a:t>Its aim is to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Reduce anxiety </a:t>
            </a:r>
            <a:r>
              <a:rPr lang="en-US" dirty="0" smtClean="0"/>
              <a:t>---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reinforcement </a:t>
            </a:r>
            <a:r>
              <a:rPr lang="en-US" dirty="0" smtClean="0"/>
              <a:t>---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increase anxiety.</a:t>
            </a:r>
          </a:p>
          <a:p>
            <a:pPr lvl="0" algn="just" rtl="0">
              <a:buNone/>
            </a:pPr>
            <a:endParaRPr lang="en-US" dirty="0" smtClean="0"/>
          </a:p>
          <a:p>
            <a:pPr lvl="0" algn="just" rtl="0"/>
            <a:r>
              <a:rPr lang="en-US" dirty="0" smtClean="0"/>
              <a:t>Common compulsion--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repeated checking, hand washing, counting , praying, repeated routine actions.</a:t>
            </a:r>
          </a:p>
          <a:p>
            <a:pPr algn="just" rtl="0">
              <a:buNone/>
            </a:pPr>
            <a:r>
              <a:rPr lang="en-US" dirty="0" smtClean="0"/>
              <a:t> </a:t>
            </a:r>
          </a:p>
          <a:p>
            <a:pPr algn="l" rtl="0"/>
            <a:endParaRPr lang="en-US" dirty="0" smtClean="0"/>
          </a:p>
          <a:p>
            <a:pPr algn="l" rtl="0"/>
            <a:endParaRPr lang="ar-EG" dirty="0" smtClean="0"/>
          </a:p>
          <a:p>
            <a:pPr algn="l" rtl="0"/>
            <a:endParaRPr lang="ar-EG" dirty="0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74" y="428604"/>
            <a:ext cx="2928926" cy="6429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0" y="285728"/>
            <a:ext cx="5857884" cy="6380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250000"/>
              </a:lnSpc>
            </a:pPr>
            <a:r>
              <a:rPr lang="en-US" sz="2800" b="1" dirty="0" smtClean="0">
                <a:solidFill>
                  <a:srgbClr val="000000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>A patient with OCD realizes </a:t>
            </a:r>
            <a:r>
              <a:rPr lang="en-US" sz="2800" b="1" dirty="0" smtClean="0">
                <a:solidFill>
                  <a:srgbClr val="C00000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>the irrationality </a:t>
            </a:r>
            <a:r>
              <a:rPr lang="en-US" sz="2800" b="1" dirty="0" smtClean="0">
                <a:solidFill>
                  <a:srgbClr val="000000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>of the obsession and experiences both the obsession and  the compulsion as ego-</a:t>
            </a:r>
            <a:r>
              <a:rPr lang="en-US" sz="2800" b="1" dirty="0" err="1" smtClean="0">
                <a:solidFill>
                  <a:srgbClr val="000000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>dystonic</a:t>
            </a:r>
            <a:r>
              <a:rPr lang="en-US" sz="2800" b="1" dirty="0" smtClean="0">
                <a:solidFill>
                  <a:srgbClr val="000000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> (i.e., </a:t>
            </a:r>
            <a:r>
              <a:rPr lang="en-US" sz="2800" b="1" dirty="0" smtClean="0">
                <a:solidFill>
                  <a:srgbClr val="C00000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>unwanted behavior</a:t>
            </a:r>
            <a:r>
              <a:rPr lang="en-US" sz="2800" b="1" dirty="0" smtClean="0">
                <a:solidFill>
                  <a:srgbClr val="000000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>)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10"/>
          <p:cNvSpPr>
            <a:spLocks noChangeArrowheads="1" noChangeShapeType="1" noTextEdit="1"/>
          </p:cNvSpPr>
          <p:nvPr/>
        </p:nvSpPr>
        <p:spPr bwMode="auto">
          <a:xfrm>
            <a:off x="357158" y="3733800"/>
            <a:ext cx="3376642" cy="1028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Relief</a:t>
            </a:r>
            <a:endParaRPr lang="ar-EG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5" name="WordArt 11"/>
          <p:cNvSpPr>
            <a:spLocks noChangeArrowheads="1" noChangeShapeType="1" noTextEdit="1"/>
          </p:cNvSpPr>
          <p:nvPr/>
        </p:nvSpPr>
        <p:spPr bwMode="auto">
          <a:xfrm>
            <a:off x="1214414" y="428604"/>
            <a:ext cx="6858048" cy="1857396"/>
          </a:xfrm>
          <a:custGeom>
            <a:avLst/>
            <a:gdLst>
              <a:gd name="connsiteX0" fmla="*/ 0 w 6858048"/>
              <a:gd name="connsiteY0" fmla="*/ 0 h 1857396"/>
              <a:gd name="connsiteX1" fmla="*/ 6858048 w 6858048"/>
              <a:gd name="connsiteY1" fmla="*/ 0 h 1857396"/>
              <a:gd name="connsiteX2" fmla="*/ 6858048 w 6858048"/>
              <a:gd name="connsiteY2" fmla="*/ 1857396 h 1857396"/>
              <a:gd name="connsiteX3" fmla="*/ 0 w 6858048"/>
              <a:gd name="connsiteY3" fmla="*/ 1857396 h 1857396"/>
              <a:gd name="connsiteX4" fmla="*/ 0 w 6858048"/>
              <a:gd name="connsiteY4" fmla="*/ 0 h 1857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8048" h="1857396">
                <a:moveTo>
                  <a:pt x="0" y="0"/>
                </a:moveTo>
                <a:lnTo>
                  <a:pt x="6858048" y="0"/>
                </a:lnTo>
                <a:lnTo>
                  <a:pt x="6858048" y="1857396"/>
                </a:lnTo>
                <a:lnTo>
                  <a:pt x="0" y="1857396"/>
                </a:lnTo>
                <a:lnTo>
                  <a:pt x="0" y="0"/>
                </a:lnTo>
                <a:close/>
              </a:path>
            </a:pathLst>
          </a:cu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isometricOffAxis1Right"/>
              <a:lightRig rig="threePt" dir="t"/>
            </a:scene3d>
          </a:bodyPr>
          <a:lstStyle/>
          <a:p>
            <a:pPr algn="ctr"/>
            <a:r>
              <a:rPr lang="en-US" sz="3600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Impact"/>
              </a:rPr>
              <a:t>OCD Cycle</a:t>
            </a:r>
            <a:endParaRPr lang="ar-EG" sz="3600" b="1" kern="1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Impact"/>
            </a:endParaRPr>
          </a:p>
        </p:txBody>
      </p:sp>
      <p:sp>
        <p:nvSpPr>
          <p:cNvPr id="6" name="WordArt 12"/>
          <p:cNvSpPr>
            <a:spLocks noChangeArrowheads="1" noChangeShapeType="1" noTextEdit="1"/>
          </p:cNvSpPr>
          <p:nvPr/>
        </p:nvSpPr>
        <p:spPr bwMode="auto">
          <a:xfrm>
            <a:off x="4343400" y="2819400"/>
            <a:ext cx="1800236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Obsessions</a:t>
            </a:r>
            <a:endParaRPr lang="ar-EG" sz="28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7" name="WordArt 13"/>
          <p:cNvSpPr>
            <a:spLocks noChangeArrowheads="1" noChangeShapeType="1" noTextEdit="1"/>
          </p:cNvSpPr>
          <p:nvPr/>
        </p:nvSpPr>
        <p:spPr bwMode="auto">
          <a:xfrm>
            <a:off x="6286512" y="3857628"/>
            <a:ext cx="2857488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Anxiety</a:t>
            </a:r>
            <a:endParaRPr lang="ar-EG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8" name="WordArt 14"/>
          <p:cNvSpPr>
            <a:spLocks noChangeArrowheads="1" noChangeShapeType="1" noTextEdit="1"/>
          </p:cNvSpPr>
          <p:nvPr/>
        </p:nvSpPr>
        <p:spPr bwMode="auto">
          <a:xfrm>
            <a:off x="4038600" y="5638800"/>
            <a:ext cx="22669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Complusion</a:t>
            </a:r>
            <a:endParaRPr lang="ar-EG" sz="3600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9" name="AutoShape 15"/>
          <p:cNvSpPr>
            <a:spLocks noChangeArrowheads="1"/>
          </p:cNvSpPr>
          <p:nvPr/>
        </p:nvSpPr>
        <p:spPr bwMode="auto">
          <a:xfrm>
            <a:off x="4953000" y="2362200"/>
            <a:ext cx="833446" cy="433626"/>
          </a:xfrm>
          <a:prstGeom prst="downArrow">
            <a:avLst>
              <a:gd name="adj1" fmla="val 50000"/>
              <a:gd name="adj2" fmla="val 30000"/>
            </a:avLst>
          </a:prstGeom>
          <a:solidFill>
            <a:srgbClr val="80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ar-EG"/>
          </a:p>
        </p:txBody>
      </p:sp>
      <p:sp>
        <p:nvSpPr>
          <p:cNvPr id="10" name="AutoShape 16"/>
          <p:cNvSpPr>
            <a:spLocks noChangeArrowheads="1"/>
          </p:cNvSpPr>
          <p:nvPr/>
        </p:nvSpPr>
        <p:spPr bwMode="auto">
          <a:xfrm>
            <a:off x="2667000" y="2743200"/>
            <a:ext cx="1524000" cy="9144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80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ar-EG"/>
          </a:p>
        </p:txBody>
      </p:sp>
      <p:sp>
        <p:nvSpPr>
          <p:cNvPr id="11" name="AutoShape 17"/>
          <p:cNvSpPr>
            <a:spLocks noChangeArrowheads="1"/>
          </p:cNvSpPr>
          <p:nvPr/>
        </p:nvSpPr>
        <p:spPr bwMode="auto">
          <a:xfrm rot="16200000">
            <a:off x="2476500" y="5067300"/>
            <a:ext cx="1219200" cy="9906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800000"/>
          </a:solidFill>
          <a:ln w="9525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ar-EG"/>
          </a:p>
        </p:txBody>
      </p:sp>
      <p:sp>
        <p:nvSpPr>
          <p:cNvPr id="12" name="AutoShape 18"/>
          <p:cNvSpPr>
            <a:spLocks noChangeArrowheads="1"/>
          </p:cNvSpPr>
          <p:nvPr/>
        </p:nvSpPr>
        <p:spPr bwMode="auto">
          <a:xfrm rot="5400000">
            <a:off x="6743700" y="2628900"/>
            <a:ext cx="914400" cy="14478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800000"/>
          </a:solidFill>
          <a:ln w="9525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ar-EG"/>
          </a:p>
        </p:txBody>
      </p:sp>
      <p:sp>
        <p:nvSpPr>
          <p:cNvPr id="13" name="AutoShape 19"/>
          <p:cNvSpPr>
            <a:spLocks noChangeArrowheads="1"/>
          </p:cNvSpPr>
          <p:nvPr/>
        </p:nvSpPr>
        <p:spPr bwMode="auto">
          <a:xfrm rot="10800000">
            <a:off x="6705600" y="4876800"/>
            <a:ext cx="1295400" cy="12192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800000"/>
          </a:solidFill>
          <a:ln w="9525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ar-EG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EPIDEMIOLOGY</a:t>
            </a:r>
            <a:r>
              <a:rPr lang="en-US" dirty="0" smtClean="0"/>
              <a:t/>
            </a:r>
            <a:br>
              <a:rPr lang="en-US" dirty="0" smtClean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43510"/>
          </a:xfrm>
        </p:spPr>
        <p:txBody>
          <a:bodyPr/>
          <a:lstStyle/>
          <a:p>
            <a:pPr lvl="0" algn="l" rtl="0"/>
            <a:r>
              <a:rPr lang="en-US" dirty="0" smtClean="0"/>
              <a:t>A lifetime prevalence in the general population estimated at </a:t>
            </a:r>
            <a:r>
              <a:rPr lang="en-US" b="1" dirty="0" smtClean="0"/>
              <a:t>2 to 3 percent.</a:t>
            </a:r>
          </a:p>
          <a:p>
            <a:pPr lvl="0" algn="l" rtl="0"/>
            <a:endParaRPr lang="en-US" b="1" dirty="0" smtClean="0"/>
          </a:p>
          <a:p>
            <a:pPr lvl="0" algn="l" rtl="0"/>
            <a:r>
              <a:rPr lang="en-US" b="1" dirty="0" smtClean="0"/>
              <a:t>The mean age of onset is about 20 years</a:t>
            </a:r>
            <a:r>
              <a:rPr lang="en-US" b="1" u="sng" dirty="0" smtClean="0"/>
              <a:t>.</a:t>
            </a:r>
          </a:p>
          <a:p>
            <a:pPr lvl="0" algn="l" rtl="0"/>
            <a:endParaRPr lang="en-US" b="1" u="sng" dirty="0" smtClean="0"/>
          </a:p>
          <a:p>
            <a:pPr lvl="0" algn="l" rtl="0"/>
            <a:endParaRPr lang="en-US" dirty="0" smtClean="0"/>
          </a:p>
          <a:p>
            <a:pPr lvl="0" algn="l" rtl="0"/>
            <a:r>
              <a:rPr lang="en-US" b="1" dirty="0" smtClean="0"/>
              <a:t>Male to female ratio: equal</a:t>
            </a:r>
            <a:r>
              <a:rPr lang="en-US" dirty="0" smtClean="0"/>
              <a:t> </a:t>
            </a:r>
          </a:p>
          <a:p>
            <a:pPr lvl="0" algn="l" rtl="0"/>
            <a:endParaRPr lang="en-US" dirty="0" smtClean="0"/>
          </a:p>
          <a:p>
            <a:pPr algn="l" rtl="0"/>
            <a:endParaRPr lang="ar-EG" dirty="0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ETIOLOGY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 lnSpcReduction="10000"/>
          </a:bodyPr>
          <a:lstStyle/>
          <a:p>
            <a:pPr lvl="0" algn="l" rtl="0">
              <a:buNone/>
            </a:pPr>
            <a:r>
              <a:rPr lang="en-US" b="1" u="sng" dirty="0" smtClean="0"/>
              <a:t>1- Biological:</a:t>
            </a:r>
          </a:p>
          <a:p>
            <a:pPr lvl="0" algn="l" rtl="0"/>
            <a:r>
              <a:rPr lang="en-US" b="1" u="sng" dirty="0" smtClean="0"/>
              <a:t>Genetics</a:t>
            </a:r>
            <a:endParaRPr lang="en-US" dirty="0" smtClean="0"/>
          </a:p>
          <a:p>
            <a:pPr lvl="0" algn="just" rtl="0">
              <a:buFont typeface="Wingdings" pitchFamily="2" charset="2"/>
              <a:buChar char="§"/>
            </a:pPr>
            <a:r>
              <a:rPr lang="en-US" dirty="0" smtClean="0"/>
              <a:t>Relatives of  families  with OCD  have </a:t>
            </a:r>
            <a:r>
              <a:rPr lang="en-US" b="1" dirty="0" smtClean="0"/>
              <a:t>a three- to fivefold higher</a:t>
            </a:r>
            <a:r>
              <a:rPr lang="en-US" dirty="0" smtClean="0"/>
              <a:t> probability of having OCD  symptoms than families of control . </a:t>
            </a:r>
          </a:p>
          <a:p>
            <a:pPr lvl="0" algn="l" rtl="0">
              <a:buNone/>
            </a:pPr>
            <a:endParaRPr lang="en-US" dirty="0" smtClean="0"/>
          </a:p>
          <a:p>
            <a:pPr lvl="0" algn="l" rtl="0"/>
            <a:r>
              <a:rPr lang="en-US" b="1" u="sng" dirty="0" err="1" smtClean="0"/>
              <a:t>Serotonergic</a:t>
            </a:r>
            <a:r>
              <a:rPr lang="en-US" b="1" u="sng" dirty="0" smtClean="0"/>
              <a:t> System</a:t>
            </a:r>
            <a:endParaRPr lang="en-US" dirty="0" smtClean="0"/>
          </a:p>
          <a:p>
            <a:pPr algn="just" rtl="0">
              <a:buFont typeface="Arial" pitchFamily="34" charset="0"/>
              <a:buChar char="•"/>
            </a:pPr>
            <a:r>
              <a:rPr lang="en-US" dirty="0" smtClean="0"/>
              <a:t> dysregulation (abnormalities) of serotonin . </a:t>
            </a:r>
          </a:p>
          <a:p>
            <a:pPr algn="l" rtl="0">
              <a:buNone/>
            </a:pPr>
            <a:endParaRPr lang="en-US" dirty="0" smtClean="0"/>
          </a:p>
          <a:p>
            <a:pPr lvl="0" algn="l" rtl="0"/>
            <a:r>
              <a:rPr lang="en-US" b="1" u="sng" dirty="0" smtClean="0"/>
              <a:t>Noradrenergic System</a:t>
            </a:r>
            <a:endParaRPr lang="en-US" dirty="0" smtClean="0"/>
          </a:p>
          <a:p>
            <a:pPr lvl="0" algn="l" rtl="0">
              <a:buFont typeface="Arial" pitchFamily="34" charset="0"/>
              <a:buChar char="•"/>
            </a:pPr>
            <a:r>
              <a:rPr lang="en-US" dirty="0" smtClean="0"/>
              <a:t> dysfunction in the noradrenergic system in OCD.</a:t>
            </a:r>
          </a:p>
          <a:p>
            <a:pPr algn="l" rtl="0"/>
            <a:endParaRPr lang="en-US" dirty="0" smtClean="0"/>
          </a:p>
          <a:p>
            <a:pPr algn="l" rtl="0"/>
            <a:endParaRPr lang="ar-EG" dirty="0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1309</TotalTime>
  <Words>1023</Words>
  <Application>Microsoft Office PowerPoint</Application>
  <PresentationFormat>On-screen Show (4:3)</PresentationFormat>
  <Paragraphs>155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Median</vt:lpstr>
      <vt:lpstr>Obsessive-Compulsive  and related Disorder   </vt:lpstr>
      <vt:lpstr>Obsessive – compulsive and related disorder:</vt:lpstr>
      <vt:lpstr>Obsessive – compulsive disorder:</vt:lpstr>
      <vt:lpstr>Definition: </vt:lpstr>
      <vt:lpstr>Definition</vt:lpstr>
      <vt:lpstr>Slide 6</vt:lpstr>
      <vt:lpstr>Slide 7</vt:lpstr>
      <vt:lpstr>EPIDEMIOLOGY </vt:lpstr>
      <vt:lpstr>ETIOLOGY</vt:lpstr>
      <vt:lpstr>ETIOLOGY: Biological</vt:lpstr>
      <vt:lpstr>  2- Psychological theories: </vt:lpstr>
      <vt:lpstr>Diagnosis :</vt:lpstr>
      <vt:lpstr>A- Either obsessions or compulsions:</vt:lpstr>
      <vt:lpstr>Compulsions as defined by (1) and (2): </vt:lpstr>
      <vt:lpstr> </vt:lpstr>
      <vt:lpstr> D- Exclusion of other mental disorder.  E- Exclusion of the direct physiological effects of a substance (e.g., a drug of abuse, a medication) or a general medical condition.  </vt:lpstr>
      <vt:lpstr>Slide 17</vt:lpstr>
      <vt:lpstr>Treatment:</vt:lpstr>
      <vt:lpstr>Slide 19</vt:lpstr>
      <vt:lpstr>2- Behavior Therapy: </vt:lpstr>
      <vt:lpstr>Other OCD related disorders</vt:lpstr>
      <vt:lpstr>Body dysmorphic disorder:</vt:lpstr>
      <vt:lpstr>Diagnostic criteria</vt:lpstr>
      <vt:lpstr>Hoarding disorder:</vt:lpstr>
      <vt:lpstr>Diagnostic criteria:</vt:lpstr>
      <vt:lpstr>Slide 26</vt:lpstr>
      <vt:lpstr>Slide 27</vt:lpstr>
      <vt:lpstr>Slide 28</vt:lpstr>
      <vt:lpstr>Hair pulling disorder (Trichotillomania)</vt:lpstr>
      <vt:lpstr>Diagnostic criteria:</vt:lpstr>
      <vt:lpstr>Excoriation (skin picking disorder):</vt:lpstr>
      <vt:lpstr>Diagnostic criteria</vt:lpstr>
      <vt:lpstr>Slide 33</vt:lpstr>
      <vt:lpstr>Slide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Obsessive-Compulsive Disorder</dc:title>
  <dc:creator>al bostan</dc:creator>
  <cp:lastModifiedBy>DR-2016</cp:lastModifiedBy>
  <cp:revision>98</cp:revision>
  <dcterms:created xsi:type="dcterms:W3CDTF">2014-03-29T05:41:58Z</dcterms:created>
  <dcterms:modified xsi:type="dcterms:W3CDTF">2018-06-03T06:16:39Z</dcterms:modified>
</cp:coreProperties>
</file>